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46"/>
  </p:notesMasterIdLst>
  <p:sldIdLst>
    <p:sldId id="267" r:id="rId2"/>
    <p:sldId id="285" r:id="rId3"/>
    <p:sldId id="296" r:id="rId4"/>
    <p:sldId id="319" r:id="rId5"/>
    <p:sldId id="286" r:id="rId6"/>
    <p:sldId id="287" r:id="rId7"/>
    <p:sldId id="298" r:id="rId8"/>
    <p:sldId id="328" r:id="rId9"/>
    <p:sldId id="299" r:id="rId10"/>
    <p:sldId id="300" r:id="rId11"/>
    <p:sldId id="301" r:id="rId12"/>
    <p:sldId id="330" r:id="rId13"/>
    <p:sldId id="302" r:id="rId14"/>
    <p:sldId id="303" r:id="rId15"/>
    <p:sldId id="304" r:id="rId16"/>
    <p:sldId id="305" r:id="rId17"/>
    <p:sldId id="331" r:id="rId18"/>
    <p:sldId id="307" r:id="rId19"/>
    <p:sldId id="308" r:id="rId20"/>
    <p:sldId id="332" r:id="rId21"/>
    <p:sldId id="306" r:id="rId22"/>
    <p:sldId id="309" r:id="rId23"/>
    <p:sldId id="333" r:id="rId24"/>
    <p:sldId id="310" r:id="rId25"/>
    <p:sldId id="311" r:id="rId26"/>
    <p:sldId id="312" r:id="rId27"/>
    <p:sldId id="314" r:id="rId28"/>
    <p:sldId id="316" r:id="rId29"/>
    <p:sldId id="315" r:id="rId30"/>
    <p:sldId id="337" r:id="rId31"/>
    <p:sldId id="320" r:id="rId32"/>
    <p:sldId id="338" r:id="rId33"/>
    <p:sldId id="321" r:id="rId34"/>
    <p:sldId id="322" r:id="rId35"/>
    <p:sldId id="323" r:id="rId36"/>
    <p:sldId id="324" r:id="rId37"/>
    <p:sldId id="334" r:id="rId38"/>
    <p:sldId id="325" r:id="rId39"/>
    <p:sldId id="326" r:id="rId40"/>
    <p:sldId id="339" r:id="rId41"/>
    <p:sldId id="327" r:id="rId42"/>
    <p:sldId id="335" r:id="rId43"/>
    <p:sldId id="340" r:id="rId44"/>
    <p:sldId id="284" r:id="rId45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5C5"/>
    <a:srgbClr val="EFEF75"/>
    <a:srgbClr val="FEFA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3385" autoAdjust="0"/>
  </p:normalViewPr>
  <p:slideViewPr>
    <p:cSldViewPr>
      <p:cViewPr varScale="1">
        <p:scale>
          <a:sx n="63" d="100"/>
          <a:sy n="63" d="100"/>
        </p:scale>
        <p:origin x="153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microsoft.com/office/2016/11/relationships/changesInfo" Target="changesInfos/changesInfo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loria  Diaz Valencia" userId="0fd4ccb6-a287-4970-aaac-294e4b9f1c09" providerId="ADAL" clId="{521BCC0E-3C71-430C-A4F6-198B9240033C}"/>
    <pc:docChg chg="modSld">
      <pc:chgData name="Gloria  Diaz Valencia" userId="0fd4ccb6-a287-4970-aaac-294e4b9f1c09" providerId="ADAL" clId="{521BCC0E-3C71-430C-A4F6-198B9240033C}" dt="2023-05-26T16:04:03.305" v="1" actId="14100"/>
      <pc:docMkLst>
        <pc:docMk/>
      </pc:docMkLst>
      <pc:sldChg chg="modSp mod">
        <pc:chgData name="Gloria  Diaz Valencia" userId="0fd4ccb6-a287-4970-aaac-294e4b9f1c09" providerId="ADAL" clId="{521BCC0E-3C71-430C-A4F6-198B9240033C}" dt="2023-05-26T16:04:03.305" v="1" actId="14100"/>
        <pc:sldMkLst>
          <pc:docMk/>
          <pc:sldMk cId="1642645598" sldId="286"/>
        </pc:sldMkLst>
        <pc:spChg chg="mod">
          <ac:chgData name="Gloria  Diaz Valencia" userId="0fd4ccb6-a287-4970-aaac-294e4b9f1c09" providerId="ADAL" clId="{521BCC0E-3C71-430C-A4F6-198B9240033C}" dt="2023-05-26T16:04:03.305" v="1" actId="14100"/>
          <ac:spMkLst>
            <pc:docMk/>
            <pc:sldMk cId="1642645598" sldId="286"/>
            <ac:spMk id="9" creationId="{00000000-0000-0000-0000-000000000000}"/>
          </ac:spMkLst>
        </pc:spChg>
        <pc:graphicFrameChg chg="mod">
          <ac:chgData name="Gloria  Diaz Valencia" userId="0fd4ccb6-a287-4970-aaac-294e4b9f1c09" providerId="ADAL" clId="{521BCC0E-3C71-430C-A4F6-198B9240033C}" dt="2023-05-26T16:03:58.257" v="0" actId="1076"/>
          <ac:graphicFrameMkLst>
            <pc:docMk/>
            <pc:sldMk cId="1642645598" sldId="286"/>
            <ac:graphicFrameMk id="8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gvas\Videos\PROYECTOS%202024\Propuesta%20%2303%20Colombian%20Mint\Propuesta%20%2301%20ATEC\Resultados%20de%20encuesta%20de%20satisfacci&#242;n%202024\Resultados_encuestas%20%20202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/>
              <a:t>ENCUESTA</a:t>
            </a:r>
            <a:r>
              <a:rPr lang="es-CO" baseline="0"/>
              <a:t> DE SATISFACCIÓN </a:t>
            </a:r>
          </a:p>
          <a:p>
            <a:pPr>
              <a:defRPr/>
            </a:pPr>
            <a:r>
              <a:rPr lang="es-CO"/>
              <a:t>COMPARATIVO</a:t>
            </a:r>
            <a:r>
              <a:rPr lang="es-CO" baseline="0"/>
              <a:t> 2024-2025</a:t>
            </a:r>
          </a:p>
          <a:p>
            <a:pPr>
              <a:defRPr/>
            </a:pPr>
            <a:endParaRPr lang="es-CO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'CONSOLIDADO '!$C$2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'CONSOLIDADO '!$B$3:$B$9</c:f>
              <c:strCache>
                <c:ptCount val="7"/>
                <c:pt idx="0">
                  <c:v>COMERCIAL </c:v>
                </c:pt>
                <c:pt idx="1">
                  <c:v>GESTION ACADEMICA </c:v>
                </c:pt>
                <c:pt idx="2">
                  <c:v>BIENESTAR</c:v>
                </c:pt>
                <c:pt idx="3">
                  <c:v>REGISTRO Y CONTROL </c:v>
                </c:pt>
                <c:pt idx="4">
                  <c:v>FACTURACION </c:v>
                </c:pt>
                <c:pt idx="5">
                  <c:v>SERVICIOS GENERALES </c:v>
                </c:pt>
                <c:pt idx="6">
                  <c:v> SERVICIOS COMPLEMENTARIOS </c:v>
                </c:pt>
              </c:strCache>
            </c:strRef>
          </c:cat>
          <c:val>
            <c:numRef>
              <c:f>'CONSOLIDADO '!$C$3:$C$9</c:f>
              <c:numCache>
                <c:formatCode>General</c:formatCode>
                <c:ptCount val="7"/>
                <c:pt idx="0">
                  <c:v>4</c:v>
                </c:pt>
                <c:pt idx="1">
                  <c:v>4</c:v>
                </c:pt>
                <c:pt idx="2">
                  <c:v>4</c:v>
                </c:pt>
                <c:pt idx="3">
                  <c:v>4.2</c:v>
                </c:pt>
                <c:pt idx="4">
                  <c:v>4.0999999999999996</c:v>
                </c:pt>
                <c:pt idx="5">
                  <c:v>4.0999999999999996</c:v>
                </c:pt>
                <c:pt idx="6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B9-45EE-BB4B-8DE6D1274424}"/>
            </c:ext>
          </c:extLst>
        </c:ser>
        <c:ser>
          <c:idx val="1"/>
          <c:order val="1"/>
          <c:tx>
            <c:strRef>
              <c:f>'CONSOLIDADO '!$D$2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'CONSOLIDADO '!$B$3:$B$9</c:f>
              <c:strCache>
                <c:ptCount val="7"/>
                <c:pt idx="0">
                  <c:v>COMERCIAL </c:v>
                </c:pt>
                <c:pt idx="1">
                  <c:v>GESTION ACADEMICA </c:v>
                </c:pt>
                <c:pt idx="2">
                  <c:v>BIENESTAR</c:v>
                </c:pt>
                <c:pt idx="3">
                  <c:v>REGISTRO Y CONTROL </c:v>
                </c:pt>
                <c:pt idx="4">
                  <c:v>FACTURACION </c:v>
                </c:pt>
                <c:pt idx="5">
                  <c:v>SERVICIOS GENERALES </c:v>
                </c:pt>
                <c:pt idx="6">
                  <c:v> SERVICIOS COMPLEMENTARIOS </c:v>
                </c:pt>
              </c:strCache>
            </c:strRef>
          </c:cat>
          <c:val>
            <c:numRef>
              <c:f>'CONSOLIDADO '!$D$3:$D$9</c:f>
              <c:numCache>
                <c:formatCode>General</c:formatCode>
                <c:ptCount val="7"/>
                <c:pt idx="0">
                  <c:v>4.2</c:v>
                </c:pt>
                <c:pt idx="1">
                  <c:v>4.0999999999999996</c:v>
                </c:pt>
                <c:pt idx="2">
                  <c:v>4</c:v>
                </c:pt>
                <c:pt idx="3">
                  <c:v>4.2</c:v>
                </c:pt>
                <c:pt idx="4">
                  <c:v>4.3</c:v>
                </c:pt>
                <c:pt idx="5">
                  <c:v>4.2</c:v>
                </c:pt>
                <c:pt idx="6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FB9-45EE-BB4B-8DE6D127442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903189232"/>
        <c:axId val="903175792"/>
      </c:barChart>
      <c:catAx>
        <c:axId val="903189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903175792"/>
        <c:crosses val="autoZero"/>
        <c:auto val="1"/>
        <c:lblAlgn val="ctr"/>
        <c:lblOffset val="100"/>
        <c:noMultiLvlLbl val="0"/>
      </c:catAx>
      <c:valAx>
        <c:axId val="903175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9031892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1D3998-EEA7-41EB-8681-4AFF5F599CC3}" type="datetimeFigureOut">
              <a:rPr lang="es-CO" smtClean="0"/>
              <a:pPr/>
              <a:t>12/12/2025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C7BDFB-6587-42EA-828C-EA6E4BCDA56B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0046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C7BDFB-6587-42EA-828C-EA6E4BCDA56B}" type="slidenum">
              <a:rPr lang="es-CO" smtClean="0"/>
              <a:pPr/>
              <a:t>16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2074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36B2E-7B32-4FAD-866A-F9CC7667AA9F}" type="datetimeFigureOut">
              <a:rPr lang="es-CO" smtClean="0"/>
              <a:pPr/>
              <a:t>12/12/2025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1DF93-4B1C-4F4A-B961-34D6AD401C11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38048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36B2E-7B32-4FAD-866A-F9CC7667AA9F}" type="datetimeFigureOut">
              <a:rPr lang="es-CO" smtClean="0"/>
              <a:pPr/>
              <a:t>12/12/2025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1DF93-4B1C-4F4A-B961-34D6AD401C11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74232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36B2E-7B32-4FAD-866A-F9CC7667AA9F}" type="datetimeFigureOut">
              <a:rPr lang="es-CO" smtClean="0"/>
              <a:pPr/>
              <a:t>12/12/2025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1DF93-4B1C-4F4A-B961-34D6AD401C11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609239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36B2E-7B32-4FAD-866A-F9CC7667AA9F}" type="datetimeFigureOut">
              <a:rPr lang="es-CO" smtClean="0"/>
              <a:pPr/>
              <a:t>12/12/2025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1DF93-4B1C-4F4A-B961-34D6AD401C11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693944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36B2E-7B32-4FAD-866A-F9CC7667AA9F}" type="datetimeFigureOut">
              <a:rPr lang="es-CO" smtClean="0"/>
              <a:pPr/>
              <a:t>12/12/2025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1DF93-4B1C-4F4A-B961-34D6AD401C11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983942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36B2E-7B32-4FAD-866A-F9CC7667AA9F}" type="datetimeFigureOut">
              <a:rPr lang="es-CO" smtClean="0"/>
              <a:pPr/>
              <a:t>12/12/2025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1DF93-4B1C-4F4A-B961-34D6AD401C11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913697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36B2E-7B32-4FAD-866A-F9CC7667AA9F}" type="datetimeFigureOut">
              <a:rPr lang="es-CO" smtClean="0"/>
              <a:pPr/>
              <a:t>12/12/2025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1DF93-4B1C-4F4A-B961-34D6AD401C11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014750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36B2E-7B32-4FAD-866A-F9CC7667AA9F}" type="datetimeFigureOut">
              <a:rPr lang="es-CO" smtClean="0"/>
              <a:pPr/>
              <a:t>12/12/2025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1DF93-4B1C-4F4A-B961-34D6AD401C11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24659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36B2E-7B32-4FAD-866A-F9CC7667AA9F}" type="datetimeFigureOut">
              <a:rPr lang="es-CO" smtClean="0"/>
              <a:pPr/>
              <a:t>12/12/2025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1DF93-4B1C-4F4A-B961-34D6AD401C11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56191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36B2E-7B32-4FAD-866A-F9CC7667AA9F}" type="datetimeFigureOut">
              <a:rPr lang="es-CO" smtClean="0"/>
              <a:pPr/>
              <a:t>12/12/2025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1DF93-4B1C-4F4A-B961-34D6AD401C11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5001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36B2E-7B32-4FAD-866A-F9CC7667AA9F}" type="datetimeFigureOut">
              <a:rPr lang="es-CO" smtClean="0"/>
              <a:pPr/>
              <a:t>12/12/2025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1DF93-4B1C-4F4A-B961-34D6AD401C11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26689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36B2E-7B32-4FAD-866A-F9CC7667AA9F}" type="datetimeFigureOut">
              <a:rPr lang="es-CO" smtClean="0"/>
              <a:pPr/>
              <a:t>12/12/2025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1DF93-4B1C-4F4A-B961-34D6AD401C11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3677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36B2E-7B32-4FAD-866A-F9CC7667AA9F}" type="datetimeFigureOut">
              <a:rPr lang="es-CO" smtClean="0"/>
              <a:pPr/>
              <a:t>12/12/2025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1DF93-4B1C-4F4A-B961-34D6AD401C11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03423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36B2E-7B32-4FAD-866A-F9CC7667AA9F}" type="datetimeFigureOut">
              <a:rPr lang="es-CO" smtClean="0"/>
              <a:pPr/>
              <a:t>12/12/2025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1DF93-4B1C-4F4A-B961-34D6AD401C11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20744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36B2E-7B32-4FAD-866A-F9CC7667AA9F}" type="datetimeFigureOut">
              <a:rPr lang="es-CO" smtClean="0"/>
              <a:pPr/>
              <a:t>12/12/2025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1DF93-4B1C-4F4A-B961-34D6AD401C11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90813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36B2E-7B32-4FAD-866A-F9CC7667AA9F}" type="datetimeFigureOut">
              <a:rPr lang="es-CO" smtClean="0"/>
              <a:pPr/>
              <a:t>12/12/2025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1DF93-4B1C-4F4A-B961-34D6AD401C11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3572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36B2E-7B32-4FAD-866A-F9CC7667AA9F}" type="datetimeFigureOut">
              <a:rPr lang="es-CO" smtClean="0"/>
              <a:pPr/>
              <a:t>12/12/2025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DA1DF93-4B1C-4F4A-B961-34D6AD401C11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87227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/>
          <p:cNvSpPr/>
          <p:nvPr/>
        </p:nvSpPr>
        <p:spPr>
          <a:xfrm>
            <a:off x="5351931" y="1829755"/>
            <a:ext cx="3312369" cy="2839239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es-ES" sz="3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SOCIALIZACION DE RESULTADOS DE </a:t>
            </a:r>
          </a:p>
          <a:p>
            <a:pPr algn="ctr"/>
            <a:r>
              <a:rPr lang="es-ES" sz="3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ENCUESTAS DE SATISFACCIÒN </a:t>
            </a:r>
          </a:p>
          <a:p>
            <a:pPr algn="ctr"/>
            <a:r>
              <a:rPr lang="es-ES" sz="3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2025</a:t>
            </a:r>
          </a:p>
        </p:txBody>
      </p:sp>
      <p:pic>
        <p:nvPicPr>
          <p:cNvPr id="6" name="Picture 2" descr="C:\Users\ArchivoPaola\Dropbox\SGC ATEC\LOGOS\TEC sin eslogan 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649" y="0"/>
            <a:ext cx="2364800" cy="1416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uadroTexto 2"/>
          <p:cNvSpPr txBox="1"/>
          <p:nvPr/>
        </p:nvSpPr>
        <p:spPr>
          <a:xfrm flipH="1">
            <a:off x="5351930" y="5301208"/>
            <a:ext cx="346854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dirty="0"/>
              <a:t>POR : Gloria Díaz Valencia –Coordinadora de Calidad </a:t>
            </a:r>
            <a:r>
              <a:rPr lang="es-MX" dirty="0" err="1"/>
              <a:t>Atec</a:t>
            </a:r>
            <a:r>
              <a:rPr lang="es-MX" dirty="0"/>
              <a:t> </a:t>
            </a:r>
            <a:endParaRPr lang="es-CO" dirty="0"/>
          </a:p>
        </p:txBody>
      </p:sp>
      <p:pic>
        <p:nvPicPr>
          <p:cNvPr id="2" name="Picture 2" descr="Sí, debes medir la satisfacción de tus clientes | Global Metrics">
            <a:extLst>
              <a:ext uri="{FF2B5EF4-FFF2-40B4-BE49-F238E27FC236}">
                <a16:creationId xmlns:a16="http://schemas.microsoft.com/office/drawing/2014/main" id="{279AACC0-64E8-26CD-8F5D-4087AE1884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397" y="1700808"/>
            <a:ext cx="4132270" cy="271188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72453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rchivoPaola\Dropbox\SGC ATEC\LOGOS\TEC sin eslogan 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689" y="242375"/>
            <a:ext cx="2364800" cy="1416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613989" y="3002048"/>
            <a:ext cx="1800200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PROMEDIO DE SATISFACCIÒN</a:t>
            </a:r>
          </a:p>
          <a:p>
            <a:pPr algn="ctr"/>
            <a:endParaRPr lang="es-MX" dirty="0"/>
          </a:p>
          <a:p>
            <a:pPr algn="ctr"/>
            <a:r>
              <a:rPr lang="es-MX" dirty="0"/>
              <a:t>2024:4,0 </a:t>
            </a:r>
          </a:p>
          <a:p>
            <a:pPr algn="ctr"/>
            <a:r>
              <a:rPr lang="es-MX" dirty="0"/>
              <a:t> 2025:4,14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02FA1679-ED73-A907-7665-D2248623E0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6441922"/>
              </p:ext>
            </p:extLst>
          </p:nvPr>
        </p:nvGraphicFramePr>
        <p:xfrm>
          <a:off x="3341382" y="2534118"/>
          <a:ext cx="5198189" cy="301217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285351">
                  <a:extLst>
                    <a:ext uri="{9D8B030D-6E8A-4147-A177-3AD203B41FA5}">
                      <a16:colId xmlns:a16="http://schemas.microsoft.com/office/drawing/2014/main" val="4171480599"/>
                    </a:ext>
                  </a:extLst>
                </a:gridCol>
                <a:gridCol w="930783">
                  <a:extLst>
                    <a:ext uri="{9D8B030D-6E8A-4147-A177-3AD203B41FA5}">
                      <a16:colId xmlns:a16="http://schemas.microsoft.com/office/drawing/2014/main" val="1139499507"/>
                    </a:ext>
                  </a:extLst>
                </a:gridCol>
                <a:gridCol w="982055">
                  <a:extLst>
                    <a:ext uri="{9D8B030D-6E8A-4147-A177-3AD203B41FA5}">
                      <a16:colId xmlns:a16="http://schemas.microsoft.com/office/drawing/2014/main" val="4037694049"/>
                    </a:ext>
                  </a:extLst>
                </a:gridCol>
              </a:tblGrid>
              <a:tr h="334686">
                <a:tc>
                  <a:txBody>
                    <a:bodyPr/>
                    <a:lstStyle/>
                    <a:p>
                      <a:pPr algn="l" fontAlgn="b"/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38841460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 dirty="0">
                          <a:effectLst/>
                        </a:rPr>
                        <a:t>No Sabe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2,2 %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61947081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 dirty="0">
                          <a:effectLst/>
                        </a:rPr>
                        <a:t>Insuficiente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1,5 %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7123844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Deficiente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1,2 %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79504172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Aceptable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24,8 %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147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9693301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Sobresaliente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22,5 %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133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93845013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Excelente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47,8 %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283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3088650"/>
                  </a:ext>
                </a:extLst>
              </a:tr>
              <a:tr h="66937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</a:rPr>
                        <a:t>Promedio: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CO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</a:rPr>
                        <a:t>4,14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40891068"/>
                  </a:ext>
                </a:extLst>
              </a:tr>
            </a:tbl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5CB9C1F6-D96F-F321-F779-2C80D412A5E4}"/>
              </a:ext>
            </a:extLst>
          </p:cNvPr>
          <p:cNvSpPr txBox="1"/>
          <p:nvPr/>
        </p:nvSpPr>
        <p:spPr>
          <a:xfrm>
            <a:off x="3464905" y="530062"/>
            <a:ext cx="476303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s-MX" dirty="0"/>
              <a:t>RESULTADOS DE ENCUESTA DE SATISFACCIÒN </a:t>
            </a:r>
          </a:p>
          <a:p>
            <a:pPr algn="ctr"/>
            <a:r>
              <a:rPr lang="es-MX" dirty="0"/>
              <a:t>2025</a:t>
            </a:r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1392A978-FD61-1303-7F0E-F108E511E040}"/>
              </a:ext>
            </a:extLst>
          </p:cNvPr>
          <p:cNvSpPr/>
          <p:nvPr/>
        </p:nvSpPr>
        <p:spPr>
          <a:xfrm>
            <a:off x="203094" y="1877226"/>
            <a:ext cx="2808312" cy="830997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GESTIÒN</a:t>
            </a:r>
          </a:p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ACADEMICA 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963A279-1F58-48A2-C7BC-A16E83D3CC58}"/>
              </a:ext>
            </a:extLst>
          </p:cNvPr>
          <p:cNvSpPr txBox="1"/>
          <p:nvPr/>
        </p:nvSpPr>
        <p:spPr>
          <a:xfrm>
            <a:off x="3346880" y="1646394"/>
            <a:ext cx="4999087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MX" dirty="0"/>
              <a:t>Los contenidos de los planes de estudio son pertinentes y actualizados</a:t>
            </a:r>
            <a:endParaRPr lang="es-CO" dirty="0"/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id="{6130FF69-07EC-B337-A4D5-23FCD75ABBE8}"/>
              </a:ext>
            </a:extLst>
          </p:cNvPr>
          <p:cNvSpPr/>
          <p:nvPr/>
        </p:nvSpPr>
        <p:spPr>
          <a:xfrm>
            <a:off x="1183725" y="4773201"/>
            <a:ext cx="847050" cy="80800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1BBEEE40-936F-5363-692B-5F8DADCF4450}"/>
              </a:ext>
            </a:extLst>
          </p:cNvPr>
          <p:cNvSpPr txBox="1"/>
          <p:nvPr/>
        </p:nvSpPr>
        <p:spPr>
          <a:xfrm>
            <a:off x="635583" y="5718102"/>
            <a:ext cx="2051345" cy="30777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400" dirty="0"/>
              <a:t>FORTALEZA </a:t>
            </a:r>
            <a:endParaRPr lang="es-CO" sz="1400" dirty="0"/>
          </a:p>
        </p:txBody>
      </p:sp>
    </p:spTree>
    <p:extLst>
      <p:ext uri="{BB962C8B-B14F-4D97-AF65-F5344CB8AC3E}">
        <p14:creationId xmlns:p14="http://schemas.microsoft.com/office/powerpoint/2010/main" val="14897635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rchivoPaola\Dropbox\SGC ATEC\LOGOS\TEC sin eslogan 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128" y="108727"/>
            <a:ext cx="2364800" cy="1416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734534" y="2643634"/>
            <a:ext cx="180020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PROMEDIO DE SATISFACCIÒN</a:t>
            </a:r>
          </a:p>
          <a:p>
            <a:pPr algn="ctr"/>
            <a:r>
              <a:rPr lang="es-MX" dirty="0"/>
              <a:t>4,25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02FA1679-ED73-A907-7665-D2248623E0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0080187"/>
              </p:ext>
            </p:extLst>
          </p:nvPr>
        </p:nvGraphicFramePr>
        <p:xfrm>
          <a:off x="3409126" y="2884709"/>
          <a:ext cx="5198189" cy="301217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285351">
                  <a:extLst>
                    <a:ext uri="{9D8B030D-6E8A-4147-A177-3AD203B41FA5}">
                      <a16:colId xmlns:a16="http://schemas.microsoft.com/office/drawing/2014/main" val="4171480599"/>
                    </a:ext>
                  </a:extLst>
                </a:gridCol>
                <a:gridCol w="930783">
                  <a:extLst>
                    <a:ext uri="{9D8B030D-6E8A-4147-A177-3AD203B41FA5}">
                      <a16:colId xmlns:a16="http://schemas.microsoft.com/office/drawing/2014/main" val="1139499507"/>
                    </a:ext>
                  </a:extLst>
                </a:gridCol>
                <a:gridCol w="982055">
                  <a:extLst>
                    <a:ext uri="{9D8B030D-6E8A-4147-A177-3AD203B41FA5}">
                      <a16:colId xmlns:a16="http://schemas.microsoft.com/office/drawing/2014/main" val="4037694049"/>
                    </a:ext>
                  </a:extLst>
                </a:gridCol>
              </a:tblGrid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 dirty="0">
                          <a:effectLst/>
                          <a:latin typeface="Trebuchet MS" panose="020B0603020202020204" pitchFamily="34" charset="0"/>
                        </a:rPr>
                        <a:t>PREGUNTA 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effectLst/>
                          <a:latin typeface="Trebuchet MS" panose="020B0603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800" b="0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0279476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 dirty="0">
                          <a:effectLst/>
                        </a:rPr>
                        <a:t>No Sabe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1,7 %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61947081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 dirty="0">
                          <a:effectLst/>
                        </a:rPr>
                        <a:t>Insuficiente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0,7 %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7123844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Deficiente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0,3 %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79504172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Aceptable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21,3 %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126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9693301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Sobresaliente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24,3 %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144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93845013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Excelente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51,7 %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306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3088650"/>
                  </a:ext>
                </a:extLst>
              </a:tr>
              <a:tr h="66937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Promedio:</a:t>
                      </a:r>
                      <a:endParaRPr lang="es-CO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CO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</a:rPr>
                        <a:t>4,25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40891068"/>
                  </a:ext>
                </a:extLst>
              </a:tr>
            </a:tbl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5CB9C1F6-D96F-F321-F779-2C80D412A5E4}"/>
              </a:ext>
            </a:extLst>
          </p:cNvPr>
          <p:cNvSpPr txBox="1"/>
          <p:nvPr/>
        </p:nvSpPr>
        <p:spPr>
          <a:xfrm>
            <a:off x="3421662" y="410458"/>
            <a:ext cx="5198189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dirty="0"/>
              <a:t>RESULTADOS DE ENCUESTA DE SATISFACCIÒN </a:t>
            </a:r>
          </a:p>
          <a:p>
            <a:pPr algn="ctr"/>
            <a:r>
              <a:rPr lang="es-MX" dirty="0"/>
              <a:t>2025</a:t>
            </a:r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1392A978-FD61-1303-7F0E-F108E511E040}"/>
              </a:ext>
            </a:extLst>
          </p:cNvPr>
          <p:cNvSpPr/>
          <p:nvPr/>
        </p:nvSpPr>
        <p:spPr>
          <a:xfrm>
            <a:off x="230478" y="1501833"/>
            <a:ext cx="2808312" cy="830997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GESTIÒN</a:t>
            </a:r>
          </a:p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ACAD</a:t>
            </a:r>
            <a:r>
              <a:rPr lang="es-ES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É</a:t>
            </a:r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MICA 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963A279-1F58-48A2-C7BC-A16E83D3CC58}"/>
              </a:ext>
            </a:extLst>
          </p:cNvPr>
          <p:cNvSpPr txBox="1"/>
          <p:nvPr/>
        </p:nvSpPr>
        <p:spPr>
          <a:xfrm>
            <a:off x="3390652" y="1232085"/>
            <a:ext cx="5198189" cy="14773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MX" dirty="0"/>
              <a:t>Plataformas y aplicaciones: La facilidad para ingresar y consultar la información del estudiante en la plataforma académica Q10 (calificaciones, ordenes de pago, cursos virtuales, evaluaciones, encuestas) </a:t>
            </a:r>
            <a:endParaRPr lang="es-CO" dirty="0"/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id="{6130FF69-07EC-B337-A4D5-23FCD75ABBE8}"/>
              </a:ext>
            </a:extLst>
          </p:cNvPr>
          <p:cNvSpPr/>
          <p:nvPr/>
        </p:nvSpPr>
        <p:spPr>
          <a:xfrm>
            <a:off x="1211109" y="3725936"/>
            <a:ext cx="847050" cy="80800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1BBEEE40-936F-5363-692B-5F8DADCF4450}"/>
              </a:ext>
            </a:extLst>
          </p:cNvPr>
          <p:cNvSpPr txBox="1"/>
          <p:nvPr/>
        </p:nvSpPr>
        <p:spPr>
          <a:xfrm>
            <a:off x="660743" y="4869160"/>
            <a:ext cx="2051345" cy="30777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400" dirty="0"/>
              <a:t>FORTALEZA </a:t>
            </a:r>
            <a:endParaRPr lang="es-CO" sz="1400" dirty="0"/>
          </a:p>
        </p:txBody>
      </p:sp>
    </p:spTree>
    <p:extLst>
      <p:ext uri="{BB962C8B-B14F-4D97-AF65-F5344CB8AC3E}">
        <p14:creationId xmlns:p14="http://schemas.microsoft.com/office/powerpoint/2010/main" val="13494065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rchivoPaola\Dropbox\SGC ATEC\LOGOS\TEC sin eslogan 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800" y="302518"/>
            <a:ext cx="2364800" cy="1416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3"/>
          <p:cNvSpPr/>
          <p:nvPr/>
        </p:nvSpPr>
        <p:spPr>
          <a:xfrm>
            <a:off x="366042" y="1706378"/>
            <a:ext cx="2493664" cy="830997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CONSOLIDADO</a:t>
            </a:r>
            <a:endParaRPr lang="es-ES" sz="2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BIENESTAR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3631743" y="473182"/>
            <a:ext cx="476303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s-MX" dirty="0"/>
              <a:t>RESULTADOS DE ENCUESTA DE SATISFACCIÒN </a:t>
            </a:r>
          </a:p>
          <a:p>
            <a:pPr algn="ctr"/>
            <a:r>
              <a:rPr lang="es-MX" dirty="0"/>
              <a:t>2025 </a:t>
            </a:r>
            <a:endParaRPr lang="es-CO" dirty="0"/>
          </a:p>
        </p:txBody>
      </p:sp>
      <p:sp>
        <p:nvSpPr>
          <p:cNvPr id="2" name="CuadroTexto 1"/>
          <p:cNvSpPr txBox="1"/>
          <p:nvPr/>
        </p:nvSpPr>
        <p:spPr>
          <a:xfrm>
            <a:off x="671374" y="2852936"/>
            <a:ext cx="18002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PROMEDIO DE SATISFACCIÒN</a:t>
            </a:r>
          </a:p>
          <a:p>
            <a:pPr algn="ctr"/>
            <a:r>
              <a:rPr lang="es-MX" dirty="0"/>
              <a:t> </a:t>
            </a:r>
          </a:p>
          <a:p>
            <a:pPr algn="ctr"/>
            <a:r>
              <a:rPr lang="es-MX" dirty="0"/>
              <a:t>2025: 4,0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3B3FDE45-7133-66C5-6393-6ABBCCC8A6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5036154"/>
              </p:ext>
            </p:extLst>
          </p:nvPr>
        </p:nvGraphicFramePr>
        <p:xfrm>
          <a:off x="3524106" y="1375580"/>
          <a:ext cx="5110367" cy="5009238"/>
        </p:xfrm>
        <a:graphic>
          <a:graphicData uri="http://schemas.openxmlformats.org/drawingml/2006/table">
            <a:tbl>
              <a:tblPr>
                <a:tableStyleId>{7E9639D4-E3E2-4D34-9284-5A2195B3D0D7}</a:tableStyleId>
              </a:tblPr>
              <a:tblGrid>
                <a:gridCol w="2618112">
                  <a:extLst>
                    <a:ext uri="{9D8B030D-6E8A-4147-A177-3AD203B41FA5}">
                      <a16:colId xmlns:a16="http://schemas.microsoft.com/office/drawing/2014/main" val="2638684566"/>
                    </a:ext>
                  </a:extLst>
                </a:gridCol>
                <a:gridCol w="2492255">
                  <a:extLst>
                    <a:ext uri="{9D8B030D-6E8A-4147-A177-3AD203B41FA5}">
                      <a16:colId xmlns:a16="http://schemas.microsoft.com/office/drawing/2014/main" val="729436166"/>
                    </a:ext>
                  </a:extLst>
                </a:gridCol>
              </a:tblGrid>
              <a:tr h="7192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effectLst/>
                          <a:latin typeface="Tempus Sans ITC" panose="04020404030D07020202" pitchFamily="82" charset="0"/>
                        </a:rPr>
                        <a:t>PREGUNTA </a:t>
                      </a:r>
                    </a:p>
                    <a:p>
                      <a:pPr algn="ctr" fontAlgn="b"/>
                      <a:endParaRPr lang="es-CO" sz="1800" b="1" i="0" u="none" strike="noStrike" dirty="0">
                        <a:effectLst/>
                        <a:latin typeface="Tempus Sans ITC" panose="04020404030D07020202" pitchFamily="82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800" b="1" i="0" u="none" strike="noStrike" kern="1200" dirty="0">
                        <a:solidFill>
                          <a:schemeClr val="tx1"/>
                        </a:solidFill>
                        <a:effectLst/>
                        <a:latin typeface="Tempus Sans ITC" panose="04020404030D07020202" pitchFamily="82" charset="0"/>
                        <a:ea typeface="+mn-ea"/>
                        <a:cs typeface="+mn-cs"/>
                      </a:endParaRPr>
                    </a:p>
                    <a:p>
                      <a:pPr algn="ctr" fontAlgn="b"/>
                      <a:r>
                        <a:rPr lang="es-CO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empus Sans ITC" panose="04020404030D07020202" pitchFamily="82" charset="0"/>
                          <a:ea typeface="+mn-ea"/>
                          <a:cs typeface="+mn-cs"/>
                        </a:rPr>
                        <a:t>CALIFICACIÓN</a:t>
                      </a:r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 fontAlgn="b"/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3856770"/>
                  </a:ext>
                </a:extLst>
              </a:tr>
              <a:tr h="263008">
                <a:tc>
                  <a:txBody>
                    <a:bodyPr/>
                    <a:lstStyle/>
                    <a:p>
                      <a:pPr marL="0" marR="0" lvl="0" indent="0" algn="just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/>
                        <a:t> La claridad, agilidad y oportunidad de la información sobre las actividades programadas</a:t>
                      </a:r>
                      <a:endParaRPr lang="es-CO" sz="1600" dirty="0"/>
                    </a:p>
                    <a:p>
                      <a:pPr marL="0" marR="0" lvl="0" indent="0" algn="just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5139923"/>
                  </a:ext>
                </a:extLst>
              </a:tr>
              <a:tr h="883207">
                <a:tc>
                  <a:txBody>
                    <a:bodyPr/>
                    <a:lstStyle/>
                    <a:p>
                      <a:pPr marL="0" marR="0" lvl="0" indent="0" algn="just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/>
                        <a:t> El personal de bienestar  brinda un trato amable y respetuoso a los estudiantes</a:t>
                      </a:r>
                      <a:endParaRPr lang="es-CO" sz="1600" dirty="0"/>
                    </a:p>
                    <a:p>
                      <a:pPr algn="just" fontAlgn="b"/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4,1 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2665527"/>
                  </a:ext>
                </a:extLst>
              </a:tr>
              <a:tr h="664541">
                <a:tc>
                  <a:txBody>
                    <a:bodyPr/>
                    <a:lstStyle/>
                    <a:p>
                      <a:pPr marL="0" marR="0" lvl="0" indent="0" algn="just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/>
                        <a:t>La satisfacción con las actividades realizadas 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3,9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6546007"/>
                  </a:ext>
                </a:extLst>
              </a:tr>
              <a:tr h="664541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PROMEDIO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339257"/>
                  </a:ext>
                </a:extLst>
              </a:tr>
              <a:tr h="664541">
                <a:tc>
                  <a:txBody>
                    <a:bodyPr/>
                    <a:lstStyle/>
                    <a:p>
                      <a:pPr marL="0" marR="0" lvl="0" indent="0" algn="just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/>
                        <a:t>Han utilizado los convenios de beneficios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386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1872394"/>
                  </a:ext>
                </a:extLst>
              </a:tr>
            </a:tbl>
          </a:graphicData>
        </a:graphic>
      </p:graphicFrame>
      <p:sp>
        <p:nvSpPr>
          <p:cNvPr id="3" name="CuadroTexto 2">
            <a:extLst>
              <a:ext uri="{FF2B5EF4-FFF2-40B4-BE49-F238E27FC236}">
                <a16:creationId xmlns:a16="http://schemas.microsoft.com/office/drawing/2014/main" id="{3AC18D06-C58E-660F-2A23-EC8D1DC1856B}"/>
              </a:ext>
            </a:extLst>
          </p:cNvPr>
          <p:cNvSpPr txBox="1"/>
          <p:nvPr/>
        </p:nvSpPr>
        <p:spPr>
          <a:xfrm>
            <a:off x="509527" y="4890012"/>
            <a:ext cx="2206694" cy="52322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MX" sz="1400" dirty="0"/>
              <a:t>POSIBLE - OPORTUNIDAD </a:t>
            </a:r>
          </a:p>
          <a:p>
            <a:pPr algn="ctr"/>
            <a:r>
              <a:rPr lang="es-MX" sz="1400" dirty="0"/>
              <a:t>DE MEJORA </a:t>
            </a:r>
            <a:endParaRPr lang="es-CO" sz="1400" dirty="0"/>
          </a:p>
        </p:txBody>
      </p:sp>
    </p:spTree>
    <p:extLst>
      <p:ext uri="{BB962C8B-B14F-4D97-AF65-F5344CB8AC3E}">
        <p14:creationId xmlns:p14="http://schemas.microsoft.com/office/powerpoint/2010/main" val="1272253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rchivoPaola\Dropbox\SGC ATEC\LOGOS\TEC sin eslogan 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193" y="388931"/>
            <a:ext cx="2364800" cy="1416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604429" y="3279075"/>
            <a:ext cx="18002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PROMEDIO DE SATISFACCIÒN</a:t>
            </a:r>
          </a:p>
          <a:p>
            <a:pPr algn="ctr"/>
            <a:r>
              <a:rPr lang="es-MX" dirty="0"/>
              <a:t>2024:4,0 </a:t>
            </a:r>
          </a:p>
          <a:p>
            <a:pPr algn="ctr"/>
            <a:r>
              <a:rPr lang="es-MX" dirty="0"/>
              <a:t>2025:4,22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02FA1679-ED73-A907-7665-D2248623E0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9832045"/>
              </p:ext>
            </p:extLst>
          </p:nvPr>
        </p:nvGraphicFramePr>
        <p:xfrm>
          <a:off x="3418568" y="2663642"/>
          <a:ext cx="5198189" cy="301217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285351">
                  <a:extLst>
                    <a:ext uri="{9D8B030D-6E8A-4147-A177-3AD203B41FA5}">
                      <a16:colId xmlns:a16="http://schemas.microsoft.com/office/drawing/2014/main" val="4171480599"/>
                    </a:ext>
                  </a:extLst>
                </a:gridCol>
                <a:gridCol w="930783">
                  <a:extLst>
                    <a:ext uri="{9D8B030D-6E8A-4147-A177-3AD203B41FA5}">
                      <a16:colId xmlns:a16="http://schemas.microsoft.com/office/drawing/2014/main" val="1139499507"/>
                    </a:ext>
                  </a:extLst>
                </a:gridCol>
                <a:gridCol w="982055">
                  <a:extLst>
                    <a:ext uri="{9D8B030D-6E8A-4147-A177-3AD203B41FA5}">
                      <a16:colId xmlns:a16="http://schemas.microsoft.com/office/drawing/2014/main" val="4037694049"/>
                    </a:ext>
                  </a:extLst>
                </a:gridCol>
              </a:tblGrid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 dirty="0">
                          <a:effectLst/>
                          <a:latin typeface="Trebuchet MS" panose="020B0603020202020204" pitchFamily="34" charset="0"/>
                        </a:rPr>
                        <a:t>PREGUNTA 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effectLst/>
                          <a:latin typeface="Trebuchet MS" panose="020B0603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800" b="0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6755091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 dirty="0">
                          <a:effectLst/>
                        </a:rPr>
                        <a:t>No Sabe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2,0 %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61947081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 dirty="0">
                          <a:effectLst/>
                        </a:rPr>
                        <a:t>Insuficiente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0,7 %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7123844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Deficiente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0,5 %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79504172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Aceptable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24,0 %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142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9693301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Sobresaliente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24,7 %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146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93845013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Excelente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48,1 %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285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3088650"/>
                  </a:ext>
                </a:extLst>
              </a:tr>
              <a:tr h="66937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</a:rPr>
                        <a:t>Promedio: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CO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4,22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40891068"/>
                  </a:ext>
                </a:extLst>
              </a:tr>
            </a:tbl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5CB9C1F6-D96F-F321-F779-2C80D412A5E4}"/>
              </a:ext>
            </a:extLst>
          </p:cNvPr>
          <p:cNvSpPr txBox="1"/>
          <p:nvPr/>
        </p:nvSpPr>
        <p:spPr>
          <a:xfrm>
            <a:off x="3540482" y="586834"/>
            <a:ext cx="476303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s-MX" dirty="0"/>
              <a:t>RESULTADOS DE ENCUESTA DE SATISFACCIÒN </a:t>
            </a:r>
          </a:p>
          <a:p>
            <a:pPr algn="ctr"/>
            <a:r>
              <a:rPr lang="es-MX" dirty="0"/>
              <a:t>2025</a:t>
            </a:r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1392A978-FD61-1303-7F0E-F108E511E040}"/>
              </a:ext>
            </a:extLst>
          </p:cNvPr>
          <p:cNvSpPr/>
          <p:nvPr/>
        </p:nvSpPr>
        <p:spPr>
          <a:xfrm>
            <a:off x="180208" y="2118619"/>
            <a:ext cx="2808312" cy="830997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GESTIÒN</a:t>
            </a:r>
          </a:p>
          <a:p>
            <a:pPr algn="ctr"/>
            <a:r>
              <a:rPr lang="es-ES" sz="2400" b="1" cap="none" spc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BIENESTAR  </a:t>
            </a:r>
            <a:endParaRPr lang="es-ES" sz="2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963A279-1F58-48A2-C7BC-A16E83D3CC58}"/>
              </a:ext>
            </a:extLst>
          </p:cNvPr>
          <p:cNvSpPr txBox="1"/>
          <p:nvPr/>
        </p:nvSpPr>
        <p:spPr>
          <a:xfrm>
            <a:off x="3422457" y="1649902"/>
            <a:ext cx="4999087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MX" dirty="0"/>
              <a:t> La claridad, agilidad y oportunidad de la información sobre las actividades programadas</a:t>
            </a:r>
            <a:endParaRPr lang="es-CO" dirty="0"/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id="{6130FF69-07EC-B337-A4D5-23FCD75ABBE8}"/>
              </a:ext>
            </a:extLst>
          </p:cNvPr>
          <p:cNvSpPr/>
          <p:nvPr/>
        </p:nvSpPr>
        <p:spPr>
          <a:xfrm>
            <a:off x="1115726" y="4773407"/>
            <a:ext cx="847050" cy="80800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1BBEEE40-936F-5363-692B-5F8DADCF4450}"/>
              </a:ext>
            </a:extLst>
          </p:cNvPr>
          <p:cNvSpPr txBox="1"/>
          <p:nvPr/>
        </p:nvSpPr>
        <p:spPr>
          <a:xfrm>
            <a:off x="513579" y="5733256"/>
            <a:ext cx="2051345" cy="30777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400" dirty="0"/>
              <a:t>FORTALEZA </a:t>
            </a:r>
            <a:endParaRPr lang="es-CO" sz="1400" dirty="0"/>
          </a:p>
        </p:txBody>
      </p:sp>
    </p:spTree>
    <p:extLst>
      <p:ext uri="{BB962C8B-B14F-4D97-AF65-F5344CB8AC3E}">
        <p14:creationId xmlns:p14="http://schemas.microsoft.com/office/powerpoint/2010/main" val="12087525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rchivoPaola\Dropbox\SGC ATEC\LOGOS\TEC sin eslogan 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193" y="388931"/>
            <a:ext cx="2364800" cy="1416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688765" y="2923628"/>
            <a:ext cx="1800200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PROMEDIO DE SATISFACCIÒN</a:t>
            </a:r>
          </a:p>
          <a:p>
            <a:pPr algn="ctr"/>
            <a:endParaRPr lang="es-MX" dirty="0"/>
          </a:p>
          <a:p>
            <a:pPr algn="ctr"/>
            <a:r>
              <a:rPr lang="es-MX" dirty="0"/>
              <a:t>2024: 4,1 </a:t>
            </a:r>
          </a:p>
          <a:p>
            <a:pPr algn="ctr"/>
            <a:r>
              <a:rPr lang="es-MX" dirty="0"/>
              <a:t> 2025: 4,26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02FA1679-ED73-A907-7665-D2248623E0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9374877"/>
              </p:ext>
            </p:extLst>
          </p:nvPr>
        </p:nvGraphicFramePr>
        <p:xfrm>
          <a:off x="3418568" y="2663642"/>
          <a:ext cx="5198189" cy="301217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285351">
                  <a:extLst>
                    <a:ext uri="{9D8B030D-6E8A-4147-A177-3AD203B41FA5}">
                      <a16:colId xmlns:a16="http://schemas.microsoft.com/office/drawing/2014/main" val="4171480599"/>
                    </a:ext>
                  </a:extLst>
                </a:gridCol>
                <a:gridCol w="930783">
                  <a:extLst>
                    <a:ext uri="{9D8B030D-6E8A-4147-A177-3AD203B41FA5}">
                      <a16:colId xmlns:a16="http://schemas.microsoft.com/office/drawing/2014/main" val="1139499507"/>
                    </a:ext>
                  </a:extLst>
                </a:gridCol>
                <a:gridCol w="982055">
                  <a:extLst>
                    <a:ext uri="{9D8B030D-6E8A-4147-A177-3AD203B41FA5}">
                      <a16:colId xmlns:a16="http://schemas.microsoft.com/office/drawing/2014/main" val="4037694049"/>
                    </a:ext>
                  </a:extLst>
                </a:gridCol>
              </a:tblGrid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 dirty="0">
                          <a:effectLst/>
                          <a:latin typeface="Trebuchet MS" panose="020B0603020202020204" pitchFamily="34" charset="0"/>
                        </a:rPr>
                        <a:t>PREGUNTA 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effectLst/>
                          <a:latin typeface="Trebuchet MS" panose="020B0603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800" b="0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552008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 dirty="0">
                          <a:effectLst/>
                        </a:rPr>
                        <a:t>No Sabe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3,2 %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61947081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 dirty="0">
                          <a:effectLst/>
                        </a:rPr>
                        <a:t>Insuficiente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0,3 %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7123844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Deficiente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0,3 %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79504172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Aceptable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18,6 %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9693301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Sobresaliente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22,1 %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131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93845013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Excelente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55,4 %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328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3088650"/>
                  </a:ext>
                </a:extLst>
              </a:tr>
              <a:tr h="66937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1600" b="1" u="none" strike="noStrike" dirty="0">
                          <a:effectLst/>
                        </a:rPr>
                        <a:t>Promedio:</a:t>
                      </a:r>
                      <a:endParaRPr lang="es-CO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CO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4,26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40891068"/>
                  </a:ext>
                </a:extLst>
              </a:tr>
            </a:tbl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5CB9C1F6-D96F-F321-F779-2C80D412A5E4}"/>
              </a:ext>
            </a:extLst>
          </p:cNvPr>
          <p:cNvSpPr txBox="1"/>
          <p:nvPr/>
        </p:nvSpPr>
        <p:spPr>
          <a:xfrm>
            <a:off x="3540482" y="586834"/>
            <a:ext cx="476303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s-MX" dirty="0"/>
              <a:t>RESULTADOS DE ENCUESTA DE SATISFACCIÒN </a:t>
            </a:r>
          </a:p>
          <a:p>
            <a:pPr algn="ctr"/>
            <a:r>
              <a:rPr lang="es-MX" dirty="0"/>
              <a:t>2025</a:t>
            </a:r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1392A978-FD61-1303-7F0E-F108E511E040}"/>
              </a:ext>
            </a:extLst>
          </p:cNvPr>
          <p:cNvSpPr/>
          <p:nvPr/>
        </p:nvSpPr>
        <p:spPr>
          <a:xfrm>
            <a:off x="135095" y="1886634"/>
            <a:ext cx="2808312" cy="830997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GESTIÒN</a:t>
            </a:r>
          </a:p>
          <a:p>
            <a:pPr algn="ctr"/>
            <a:r>
              <a:rPr lang="es-ES" sz="2400" b="1" cap="none" spc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BIENESTAR  </a:t>
            </a:r>
            <a:endParaRPr lang="es-ES" sz="2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963A279-1F58-48A2-C7BC-A16E83D3CC58}"/>
              </a:ext>
            </a:extLst>
          </p:cNvPr>
          <p:cNvSpPr txBox="1"/>
          <p:nvPr/>
        </p:nvSpPr>
        <p:spPr>
          <a:xfrm>
            <a:off x="3422457" y="1649902"/>
            <a:ext cx="4999087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MX" dirty="0"/>
              <a:t> El personal de bienestar  brinda un trato amable y respetuoso a los estudiantes</a:t>
            </a:r>
            <a:endParaRPr lang="es-CO" dirty="0"/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id="{6130FF69-07EC-B337-A4D5-23FCD75ABBE8}"/>
              </a:ext>
            </a:extLst>
          </p:cNvPr>
          <p:cNvSpPr/>
          <p:nvPr/>
        </p:nvSpPr>
        <p:spPr>
          <a:xfrm>
            <a:off x="1081003" y="4533124"/>
            <a:ext cx="847050" cy="80800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1BBEEE40-936F-5363-692B-5F8DADCF4450}"/>
              </a:ext>
            </a:extLst>
          </p:cNvPr>
          <p:cNvSpPr txBox="1"/>
          <p:nvPr/>
        </p:nvSpPr>
        <p:spPr>
          <a:xfrm>
            <a:off x="691781" y="5521927"/>
            <a:ext cx="2051345" cy="30777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400" dirty="0"/>
              <a:t>FORTALEZA </a:t>
            </a:r>
            <a:endParaRPr lang="es-CO" sz="1400" dirty="0"/>
          </a:p>
        </p:txBody>
      </p:sp>
    </p:spTree>
    <p:extLst>
      <p:ext uri="{BB962C8B-B14F-4D97-AF65-F5344CB8AC3E}">
        <p14:creationId xmlns:p14="http://schemas.microsoft.com/office/powerpoint/2010/main" val="31117399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rchivoPaola\Dropbox\SGC ATEC\LOGOS\TEC sin eslogan 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193" y="388931"/>
            <a:ext cx="2364800" cy="1416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604429" y="3279075"/>
            <a:ext cx="180020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PROMEDIO DE SATISFACCIÒN</a:t>
            </a:r>
          </a:p>
          <a:p>
            <a:pPr algn="ctr"/>
            <a:r>
              <a:rPr lang="es-MX" dirty="0"/>
              <a:t>2025: 4,2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02FA1679-ED73-A907-7665-D2248623E0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8788701"/>
              </p:ext>
            </p:extLst>
          </p:nvPr>
        </p:nvGraphicFramePr>
        <p:xfrm>
          <a:off x="3418568" y="2663642"/>
          <a:ext cx="5198189" cy="301217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285351">
                  <a:extLst>
                    <a:ext uri="{9D8B030D-6E8A-4147-A177-3AD203B41FA5}">
                      <a16:colId xmlns:a16="http://schemas.microsoft.com/office/drawing/2014/main" val="4171480599"/>
                    </a:ext>
                  </a:extLst>
                </a:gridCol>
                <a:gridCol w="930783">
                  <a:extLst>
                    <a:ext uri="{9D8B030D-6E8A-4147-A177-3AD203B41FA5}">
                      <a16:colId xmlns:a16="http://schemas.microsoft.com/office/drawing/2014/main" val="1139499507"/>
                    </a:ext>
                  </a:extLst>
                </a:gridCol>
                <a:gridCol w="982055">
                  <a:extLst>
                    <a:ext uri="{9D8B030D-6E8A-4147-A177-3AD203B41FA5}">
                      <a16:colId xmlns:a16="http://schemas.microsoft.com/office/drawing/2014/main" val="4037694049"/>
                    </a:ext>
                  </a:extLst>
                </a:gridCol>
              </a:tblGrid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 dirty="0">
                          <a:effectLst/>
                          <a:latin typeface="Trebuchet MS" panose="020B0603020202020204" pitchFamily="34" charset="0"/>
                        </a:rPr>
                        <a:t>PREGUNTA 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effectLst/>
                          <a:latin typeface="Trebuchet MS" panose="020B0603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800" b="0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3376719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 dirty="0">
                          <a:effectLst/>
                        </a:rPr>
                        <a:t>No Sabe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3,0 %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61947081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 dirty="0">
                          <a:effectLst/>
                        </a:rPr>
                        <a:t>Insuficiente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0,5 %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7123844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Deficiente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0,5 %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79504172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Aceptable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22,5 %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133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9693301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Sobresaliente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23,3 %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138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93845013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Excelente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50,2 %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297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3088650"/>
                  </a:ext>
                </a:extLst>
              </a:tr>
              <a:tr h="66937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</a:rPr>
                        <a:t>Promedio: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CO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4,2 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40891068"/>
                  </a:ext>
                </a:extLst>
              </a:tr>
            </a:tbl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5CB9C1F6-D96F-F321-F779-2C80D412A5E4}"/>
              </a:ext>
            </a:extLst>
          </p:cNvPr>
          <p:cNvSpPr txBox="1"/>
          <p:nvPr/>
        </p:nvSpPr>
        <p:spPr>
          <a:xfrm>
            <a:off x="3540482" y="586834"/>
            <a:ext cx="476303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s-MX" dirty="0"/>
              <a:t>RESULTADOS DE ENCUESTA DE SATISFACCIÒN </a:t>
            </a:r>
          </a:p>
          <a:p>
            <a:pPr algn="ctr"/>
            <a:r>
              <a:rPr lang="es-MX" dirty="0"/>
              <a:t>2025</a:t>
            </a:r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1392A978-FD61-1303-7F0E-F108E511E040}"/>
              </a:ext>
            </a:extLst>
          </p:cNvPr>
          <p:cNvSpPr/>
          <p:nvPr/>
        </p:nvSpPr>
        <p:spPr>
          <a:xfrm>
            <a:off x="180208" y="2118619"/>
            <a:ext cx="2808312" cy="830997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GESTIÒN</a:t>
            </a:r>
          </a:p>
          <a:p>
            <a:pPr algn="ctr"/>
            <a:r>
              <a:rPr lang="es-ES" sz="2400" b="1" cap="none" spc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BIENESTAR  </a:t>
            </a:r>
            <a:endParaRPr lang="es-ES" sz="2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963A279-1F58-48A2-C7BC-A16E83D3CC58}"/>
              </a:ext>
            </a:extLst>
          </p:cNvPr>
          <p:cNvSpPr txBox="1"/>
          <p:nvPr/>
        </p:nvSpPr>
        <p:spPr>
          <a:xfrm>
            <a:off x="3422457" y="1649902"/>
            <a:ext cx="499908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MX" dirty="0"/>
              <a:t> La satisfacción con las actividades realizadas</a:t>
            </a:r>
            <a:endParaRPr lang="es-CO" dirty="0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6DD00C7F-8BD5-1175-C7AA-D4F31168FA3E}"/>
              </a:ext>
            </a:extLst>
          </p:cNvPr>
          <p:cNvSpPr/>
          <p:nvPr/>
        </p:nvSpPr>
        <p:spPr>
          <a:xfrm>
            <a:off x="1081003" y="4533124"/>
            <a:ext cx="847050" cy="80800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C051A43D-3B96-8857-4896-998D8CC5DED1}"/>
              </a:ext>
            </a:extLst>
          </p:cNvPr>
          <p:cNvSpPr txBox="1"/>
          <p:nvPr/>
        </p:nvSpPr>
        <p:spPr>
          <a:xfrm>
            <a:off x="513579" y="5733256"/>
            <a:ext cx="2051345" cy="30777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400" dirty="0"/>
              <a:t>FORTALEZA </a:t>
            </a:r>
            <a:endParaRPr lang="es-CO" sz="1400" dirty="0"/>
          </a:p>
        </p:txBody>
      </p:sp>
    </p:spTree>
    <p:extLst>
      <p:ext uri="{BB962C8B-B14F-4D97-AF65-F5344CB8AC3E}">
        <p14:creationId xmlns:p14="http://schemas.microsoft.com/office/powerpoint/2010/main" val="7739514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rchivoPaola\Dropbox\SGC ATEC\LOGOS\TEC sin eslogan 0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193" y="388931"/>
            <a:ext cx="2364800" cy="1416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477193" y="2636912"/>
            <a:ext cx="2387834" cy="3416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En el 2024, se utilizaron los convenios en un 5% por parte de los estudiantes activos </a:t>
            </a:r>
          </a:p>
          <a:p>
            <a:pPr algn="ctr"/>
            <a:endParaRPr lang="es-MX" dirty="0"/>
          </a:p>
          <a:p>
            <a:pPr algn="ctr"/>
            <a:r>
              <a:rPr lang="es-MX" dirty="0"/>
              <a:t>En el 2025, se utilizaron en un </a:t>
            </a:r>
          </a:p>
          <a:p>
            <a:pPr algn="ctr"/>
            <a:r>
              <a:rPr lang="es-MX" dirty="0"/>
              <a:t>36%</a:t>
            </a:r>
          </a:p>
          <a:p>
            <a:pPr algn="ctr"/>
            <a:r>
              <a:rPr lang="es-MX" dirty="0"/>
              <a:t>por parte de los estudiantes activos</a:t>
            </a:r>
          </a:p>
          <a:p>
            <a:pPr algn="ctr"/>
            <a:r>
              <a:rPr lang="es-MX" dirty="0"/>
              <a:t> 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CB9C1F6-D96F-F321-F779-2C80D412A5E4}"/>
              </a:ext>
            </a:extLst>
          </p:cNvPr>
          <p:cNvSpPr txBox="1"/>
          <p:nvPr/>
        </p:nvSpPr>
        <p:spPr>
          <a:xfrm>
            <a:off x="3685370" y="73485"/>
            <a:ext cx="476303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s-MX" dirty="0"/>
              <a:t>RESULTADOS DE ENCUESTA DE SATISFACCIÒN </a:t>
            </a:r>
          </a:p>
          <a:p>
            <a:pPr algn="ctr"/>
            <a:r>
              <a:rPr lang="es-MX" dirty="0"/>
              <a:t>2025</a:t>
            </a:r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1392A978-FD61-1303-7F0E-F108E511E040}"/>
              </a:ext>
            </a:extLst>
          </p:cNvPr>
          <p:cNvSpPr/>
          <p:nvPr/>
        </p:nvSpPr>
        <p:spPr>
          <a:xfrm>
            <a:off x="241341" y="1505205"/>
            <a:ext cx="2808312" cy="830997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GESTIÒN</a:t>
            </a:r>
          </a:p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BIENESTAR  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963A279-1F58-48A2-C7BC-A16E83D3CC58}"/>
              </a:ext>
            </a:extLst>
          </p:cNvPr>
          <p:cNvSpPr txBox="1"/>
          <p:nvPr/>
        </p:nvSpPr>
        <p:spPr>
          <a:xfrm>
            <a:off x="3567343" y="782452"/>
            <a:ext cx="499908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MX" dirty="0"/>
              <a:t> Ha utilizado los convenios de beneficios</a:t>
            </a:r>
            <a:endParaRPr lang="es-CO" dirty="0"/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E7593FED-A1C4-A2FB-C812-C35C382409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757179"/>
              </p:ext>
            </p:extLst>
          </p:nvPr>
        </p:nvGraphicFramePr>
        <p:xfrm>
          <a:off x="3263355" y="1329689"/>
          <a:ext cx="5661988" cy="5310213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923340">
                  <a:extLst>
                    <a:ext uri="{9D8B030D-6E8A-4147-A177-3AD203B41FA5}">
                      <a16:colId xmlns:a16="http://schemas.microsoft.com/office/drawing/2014/main" val="4124484661"/>
                    </a:ext>
                  </a:extLst>
                </a:gridCol>
                <a:gridCol w="718571">
                  <a:extLst>
                    <a:ext uri="{9D8B030D-6E8A-4147-A177-3AD203B41FA5}">
                      <a16:colId xmlns:a16="http://schemas.microsoft.com/office/drawing/2014/main" val="234888474"/>
                    </a:ext>
                  </a:extLst>
                </a:gridCol>
                <a:gridCol w="2020077">
                  <a:extLst>
                    <a:ext uri="{9D8B030D-6E8A-4147-A177-3AD203B41FA5}">
                      <a16:colId xmlns:a16="http://schemas.microsoft.com/office/drawing/2014/main" val="3099030221"/>
                    </a:ext>
                  </a:extLst>
                </a:gridCol>
              </a:tblGrid>
              <a:tr h="49909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 dirty="0">
                          <a:effectLst/>
                          <a:latin typeface="Trebuchet MS" panose="020B0603020202020204" pitchFamily="34" charset="0"/>
                        </a:rPr>
                        <a:t>PREGUNTA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effectLst/>
                          <a:latin typeface="Trebuchet MS" panose="020B0603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800" b="0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282787"/>
                  </a:ext>
                </a:extLst>
              </a:tr>
              <a:tr h="499097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s-CO" sz="16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CECOIF ( Base de datos de consulta)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u="none" strike="noStrike" dirty="0">
                          <a:effectLst/>
                        </a:rPr>
                        <a:t>6,6 %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</a:rPr>
                        <a:t>39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6151945"/>
                  </a:ext>
                </a:extLst>
              </a:tr>
              <a:tr h="988633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 dirty="0">
                          <a:effectLst/>
                        </a:rPr>
                        <a:t>Victoria Racer (Compra de pijamas, impermeables para motociclistas e implementos de aseo para motos)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u="none" strike="noStrike" dirty="0">
                          <a:effectLst/>
                        </a:rPr>
                        <a:t>0,3 %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</a:rPr>
                        <a:t>2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1911747"/>
                  </a:ext>
                </a:extLst>
              </a:tr>
              <a:tr h="254329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 dirty="0">
                          <a:effectLst/>
                        </a:rPr>
                        <a:t>Servicios odontológicas  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u="none" strike="noStrike" dirty="0">
                          <a:effectLst/>
                        </a:rPr>
                        <a:t>0,7 %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</a:rPr>
                        <a:t>4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7487883"/>
                  </a:ext>
                </a:extLst>
              </a:tr>
              <a:tr h="254329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 dirty="0">
                          <a:effectLst/>
                        </a:rPr>
                        <a:t>Avance visual (Óptica) 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u="none" strike="noStrike" dirty="0">
                          <a:effectLst/>
                        </a:rPr>
                        <a:t>0,8 %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</a:rPr>
                        <a:t>5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5487027"/>
                  </a:ext>
                </a:extLst>
              </a:tr>
              <a:tr h="254329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Parqueadero Colonial 2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u="none" strike="noStrike" dirty="0">
                          <a:effectLst/>
                        </a:rPr>
                        <a:t>3,2 %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</a:rPr>
                        <a:t>19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1755374"/>
                  </a:ext>
                </a:extLst>
              </a:tr>
              <a:tr h="254329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Parqueadero Bombonà 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u="none" strike="noStrike" dirty="0">
                          <a:effectLst/>
                        </a:rPr>
                        <a:t>7,3 %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</a:rPr>
                        <a:t>43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423252"/>
                  </a:ext>
                </a:extLst>
              </a:tr>
              <a:tr h="254329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 dirty="0">
                          <a:effectLst/>
                        </a:rPr>
                        <a:t>Parqueadero Ferrini Centro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u="none" strike="noStrike" dirty="0">
                          <a:effectLst/>
                        </a:rPr>
                        <a:t>16,6 %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</a:rPr>
                        <a:t>98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8655286"/>
                  </a:ext>
                </a:extLst>
              </a:tr>
              <a:tr h="280999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Atmopel (compra de repuestos) 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u="none" strike="noStrike" dirty="0">
                          <a:effectLst/>
                        </a:rPr>
                        <a:t>6,1 %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</a:rPr>
                        <a:t>36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2329245"/>
                  </a:ext>
                </a:extLst>
              </a:tr>
              <a:tr h="254329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Casa Ferretera 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u="none" strike="noStrike" dirty="0">
                          <a:effectLst/>
                        </a:rPr>
                        <a:t>6,6 %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</a:rPr>
                        <a:t>39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9082704"/>
                  </a:ext>
                </a:extLst>
              </a:tr>
              <a:tr h="254329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Inversiones Lexmonn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u="none" strike="noStrike" dirty="0">
                          <a:effectLst/>
                        </a:rPr>
                        <a:t>0,3 %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</a:rPr>
                        <a:t>2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2621046"/>
                  </a:ext>
                </a:extLst>
              </a:tr>
              <a:tr h="254329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Domiciliarios Unidos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u="none" strike="noStrike" dirty="0">
                          <a:effectLst/>
                        </a:rPr>
                        <a:t>0,8 %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</a:rPr>
                        <a:t>5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8115542"/>
                  </a:ext>
                </a:extLst>
              </a:tr>
              <a:tr h="254329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>
                          <a:effectLst/>
                        </a:rPr>
                        <a:t>CDA Motos Plaza de Flórez</a:t>
                      </a:r>
                      <a:endParaRPr lang="es-MX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u="none" strike="noStrike" dirty="0">
                          <a:effectLst/>
                        </a:rPr>
                        <a:t>1,7 %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</a:rPr>
                        <a:t>10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9759553"/>
                  </a:ext>
                </a:extLst>
              </a:tr>
              <a:tr h="499097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Escuela Nacional de Conducción 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u="none" strike="noStrike" dirty="0">
                          <a:effectLst/>
                        </a:rPr>
                        <a:t>0,8 %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</a:rPr>
                        <a:t>5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7024412"/>
                  </a:ext>
                </a:extLst>
              </a:tr>
              <a:tr h="254329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NInguno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u="none" strike="noStrike" dirty="0">
                          <a:effectLst/>
                        </a:rPr>
                        <a:t>65,2 %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</a:rPr>
                        <a:t>386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70842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46564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rchivoPaola\Dropbox\SGC ATEC\LOGOS\TEC sin eslogan 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800" y="302518"/>
            <a:ext cx="2364800" cy="1416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3"/>
          <p:cNvSpPr/>
          <p:nvPr/>
        </p:nvSpPr>
        <p:spPr>
          <a:xfrm>
            <a:off x="385963" y="2060848"/>
            <a:ext cx="2313829" cy="156966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CONSOLIDADO</a:t>
            </a:r>
            <a:endParaRPr lang="es-ES" sz="2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algn="ctr"/>
            <a:r>
              <a:rPr lang="es-ES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REGISTRO Y CONTROL ACADEMICO 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3720860" y="271597"/>
            <a:ext cx="476303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s-MX" dirty="0"/>
              <a:t>RESULTADOS DE ENCUESTA DE SATISFACCIÒN </a:t>
            </a:r>
          </a:p>
          <a:p>
            <a:pPr algn="ctr"/>
            <a:r>
              <a:rPr lang="es-MX" dirty="0"/>
              <a:t>2025 </a:t>
            </a:r>
            <a:endParaRPr lang="es-CO" dirty="0"/>
          </a:p>
        </p:txBody>
      </p:sp>
      <p:sp>
        <p:nvSpPr>
          <p:cNvPr id="2" name="CuadroTexto 1"/>
          <p:cNvSpPr txBox="1"/>
          <p:nvPr/>
        </p:nvSpPr>
        <p:spPr>
          <a:xfrm>
            <a:off x="650642" y="3923725"/>
            <a:ext cx="180020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PROMEDIO DE SATISFACCIÒN </a:t>
            </a:r>
          </a:p>
          <a:p>
            <a:pPr algn="ctr"/>
            <a:r>
              <a:rPr lang="es-MX" dirty="0"/>
              <a:t>4, 2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3B3FDE45-7133-66C5-6393-6ABBCCC8A6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6098650"/>
              </p:ext>
            </p:extLst>
          </p:nvPr>
        </p:nvGraphicFramePr>
        <p:xfrm>
          <a:off x="2999600" y="1385616"/>
          <a:ext cx="5758437" cy="4040984"/>
        </p:xfrm>
        <a:graphic>
          <a:graphicData uri="http://schemas.openxmlformats.org/drawingml/2006/table">
            <a:tbl>
              <a:tblPr>
                <a:tableStyleId>{7E9639D4-E3E2-4D34-9284-5A2195B3D0D7}</a:tableStyleId>
              </a:tblPr>
              <a:tblGrid>
                <a:gridCol w="3487049">
                  <a:extLst>
                    <a:ext uri="{9D8B030D-6E8A-4147-A177-3AD203B41FA5}">
                      <a16:colId xmlns:a16="http://schemas.microsoft.com/office/drawing/2014/main" val="2638684566"/>
                    </a:ext>
                  </a:extLst>
                </a:gridCol>
                <a:gridCol w="2271388">
                  <a:extLst>
                    <a:ext uri="{9D8B030D-6E8A-4147-A177-3AD203B41FA5}">
                      <a16:colId xmlns:a16="http://schemas.microsoft.com/office/drawing/2014/main" val="729436166"/>
                    </a:ext>
                  </a:extLst>
                </a:gridCol>
              </a:tblGrid>
              <a:tr h="7192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effectLst/>
                          <a:latin typeface="Tempus Sans ITC" panose="04020404030D07020202" pitchFamily="82" charset="0"/>
                        </a:rPr>
                        <a:t>PREGUNTA </a:t>
                      </a:r>
                    </a:p>
                    <a:p>
                      <a:pPr algn="ctr" fontAlgn="b"/>
                      <a:endParaRPr lang="es-CO" sz="1800" b="1" i="0" u="none" strike="noStrike" dirty="0">
                        <a:effectLst/>
                        <a:latin typeface="Tempus Sans ITC" panose="04020404030D07020202" pitchFamily="82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800" b="1" i="0" u="none" strike="noStrike" kern="1200" dirty="0">
                        <a:solidFill>
                          <a:schemeClr val="tx1"/>
                        </a:solidFill>
                        <a:effectLst/>
                        <a:latin typeface="Tempus Sans ITC" panose="04020404030D07020202" pitchFamily="82" charset="0"/>
                        <a:ea typeface="+mn-ea"/>
                        <a:cs typeface="+mn-cs"/>
                      </a:endParaRPr>
                    </a:p>
                    <a:p>
                      <a:pPr algn="ctr" fontAlgn="b"/>
                      <a:r>
                        <a:rPr lang="es-CO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empus Sans ITC" panose="04020404030D07020202" pitchFamily="82" charset="0"/>
                          <a:ea typeface="+mn-ea"/>
                          <a:cs typeface="+mn-cs"/>
                        </a:rPr>
                        <a:t>CALIFICACIÓN</a:t>
                      </a:r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 fontAlgn="b"/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3856770"/>
                  </a:ext>
                </a:extLst>
              </a:tr>
              <a:tr h="263008">
                <a:tc>
                  <a:txBody>
                    <a:bodyPr/>
                    <a:lstStyle/>
                    <a:p>
                      <a:pPr marL="0" marR="0" lvl="0" indent="0" algn="just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>
                          <a:latin typeface="+mj-lt"/>
                        </a:rPr>
                        <a:t>Los funcionarios suministran con claridad, agilidad y oportunidad la información requerida (certificados, inscripción a pruebas saber, inscripción a grados)</a:t>
                      </a:r>
                      <a:endParaRPr lang="es-CO" sz="1600" dirty="0">
                        <a:latin typeface="+mj-lt"/>
                      </a:endParaRPr>
                    </a:p>
                    <a:p>
                      <a:pPr marL="0" marR="0" lvl="0" indent="0" algn="just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6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4,1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5139923"/>
                  </a:ext>
                </a:extLst>
              </a:tr>
              <a:tr h="883207">
                <a:tc>
                  <a:txBody>
                    <a:bodyPr/>
                    <a:lstStyle/>
                    <a:p>
                      <a:pPr algn="just" fontAlgn="b"/>
                      <a:r>
                        <a:rPr lang="es-MX" sz="1600" b="0" i="0" u="none" strike="noStrike" dirty="0">
                          <a:effectLst/>
                          <a:latin typeface="+mj-lt"/>
                        </a:rPr>
                        <a:t>Las personas encargadas brindan un trato amable y respetuoso a los aspirantes y/o estudiantes.</a:t>
                      </a:r>
                      <a:endParaRPr lang="es-CO" sz="16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4,46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2665527"/>
                  </a:ext>
                </a:extLst>
              </a:tr>
              <a:tr h="883207"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600" u="none" strike="noStrike" dirty="0">
                          <a:effectLst/>
                        </a:rPr>
                        <a:t>Promedio: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 fontAlgn="b"/>
                      <a:endParaRPr lang="es-CO" sz="16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4,2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4802697"/>
                  </a:ext>
                </a:extLst>
              </a:tr>
            </a:tbl>
          </a:graphicData>
        </a:graphic>
      </p:graphicFrame>
      <p:sp>
        <p:nvSpPr>
          <p:cNvPr id="3" name="CuadroTexto 2">
            <a:extLst>
              <a:ext uri="{FF2B5EF4-FFF2-40B4-BE49-F238E27FC236}">
                <a16:creationId xmlns:a16="http://schemas.microsoft.com/office/drawing/2014/main" id="{5AF728CE-1C63-56FF-45E4-87D0784FFB30}"/>
              </a:ext>
            </a:extLst>
          </p:cNvPr>
          <p:cNvSpPr txBox="1"/>
          <p:nvPr/>
        </p:nvSpPr>
        <p:spPr>
          <a:xfrm>
            <a:off x="634800" y="6099483"/>
            <a:ext cx="2051345" cy="30777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400" dirty="0"/>
              <a:t>FORTALEZA </a:t>
            </a:r>
            <a:endParaRPr lang="es-CO" sz="1400" dirty="0"/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7BCA4EE7-C939-1976-B7E8-92A9B756D017}"/>
              </a:ext>
            </a:extLst>
          </p:cNvPr>
          <p:cNvSpPr/>
          <p:nvPr/>
        </p:nvSpPr>
        <p:spPr>
          <a:xfrm>
            <a:off x="1207643" y="5069266"/>
            <a:ext cx="847050" cy="80800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468767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rchivoPaola\Dropbox\SGC ATEC\LOGOS\TEC sin eslogan 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193" y="388931"/>
            <a:ext cx="2364800" cy="1416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527243" y="3333014"/>
            <a:ext cx="18002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PROMEDIO DE SATISFACCIÒN</a:t>
            </a:r>
          </a:p>
          <a:p>
            <a:pPr algn="ctr"/>
            <a:r>
              <a:rPr lang="es-MX" dirty="0"/>
              <a:t>2024: 3,9</a:t>
            </a:r>
          </a:p>
          <a:p>
            <a:pPr algn="ctr"/>
            <a:r>
              <a:rPr lang="es-MX" dirty="0"/>
              <a:t>2025: 4,1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CB9C1F6-D96F-F321-F779-2C80D412A5E4}"/>
              </a:ext>
            </a:extLst>
          </p:cNvPr>
          <p:cNvSpPr txBox="1"/>
          <p:nvPr/>
        </p:nvSpPr>
        <p:spPr>
          <a:xfrm>
            <a:off x="3540482" y="586834"/>
            <a:ext cx="476303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s-MX" dirty="0"/>
              <a:t>RESULTADOS DE ENCUESTA DE SATISFACCIÒN </a:t>
            </a:r>
          </a:p>
          <a:p>
            <a:pPr algn="ctr"/>
            <a:r>
              <a:rPr lang="es-MX" dirty="0"/>
              <a:t>2025 </a:t>
            </a:r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1392A978-FD61-1303-7F0E-F108E511E040}"/>
              </a:ext>
            </a:extLst>
          </p:cNvPr>
          <p:cNvSpPr/>
          <p:nvPr/>
        </p:nvSpPr>
        <p:spPr>
          <a:xfrm>
            <a:off x="180208" y="2118619"/>
            <a:ext cx="2808312" cy="830997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Registro y control académico 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963A279-1F58-48A2-C7BC-A16E83D3CC58}"/>
              </a:ext>
            </a:extLst>
          </p:cNvPr>
          <p:cNvSpPr txBox="1"/>
          <p:nvPr/>
        </p:nvSpPr>
        <p:spPr>
          <a:xfrm>
            <a:off x="3540482" y="1749287"/>
            <a:ext cx="4999087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MX" dirty="0"/>
              <a:t>Los funcionarios suministran con claridad, agilidad y oportunidad la información requerida (certificados, inscripción a pruebas saber, inscripción a grados)</a:t>
            </a:r>
            <a:endParaRPr lang="es-CO" dirty="0"/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73742215-B19C-3C0C-7C63-F483C9DBF0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0825983"/>
              </p:ext>
            </p:extLst>
          </p:nvPr>
        </p:nvGraphicFramePr>
        <p:xfrm>
          <a:off x="3373740" y="3258992"/>
          <a:ext cx="5198189" cy="301217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285351">
                  <a:extLst>
                    <a:ext uri="{9D8B030D-6E8A-4147-A177-3AD203B41FA5}">
                      <a16:colId xmlns:a16="http://schemas.microsoft.com/office/drawing/2014/main" val="4171480599"/>
                    </a:ext>
                  </a:extLst>
                </a:gridCol>
                <a:gridCol w="930783">
                  <a:extLst>
                    <a:ext uri="{9D8B030D-6E8A-4147-A177-3AD203B41FA5}">
                      <a16:colId xmlns:a16="http://schemas.microsoft.com/office/drawing/2014/main" val="1139499507"/>
                    </a:ext>
                  </a:extLst>
                </a:gridCol>
                <a:gridCol w="982055">
                  <a:extLst>
                    <a:ext uri="{9D8B030D-6E8A-4147-A177-3AD203B41FA5}">
                      <a16:colId xmlns:a16="http://schemas.microsoft.com/office/drawing/2014/main" val="4037694049"/>
                    </a:ext>
                  </a:extLst>
                </a:gridCol>
              </a:tblGrid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 dirty="0">
                          <a:effectLst/>
                          <a:latin typeface="Trebuchet MS" panose="020B0603020202020204" pitchFamily="34" charset="0"/>
                        </a:rPr>
                        <a:t>PREGUNTA 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effectLst/>
                          <a:latin typeface="Trebuchet MS" panose="020B0603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800" b="0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0620080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 dirty="0">
                          <a:effectLst/>
                        </a:rPr>
                        <a:t>No Sabe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4,4 %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61947081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 dirty="0">
                          <a:effectLst/>
                        </a:rPr>
                        <a:t>Insuficiente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0,7 %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7123844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Deficiente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0,5 %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79504172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Aceptable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21,5 %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127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9693301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Sobresaliente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22,6 %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134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93845013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Excelente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50,3 %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298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3088650"/>
                  </a:ext>
                </a:extLst>
              </a:tr>
              <a:tr h="66937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</a:rPr>
                        <a:t>Promedio: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CO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4,1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40891068"/>
                  </a:ext>
                </a:extLst>
              </a:tr>
            </a:tbl>
          </a:graphicData>
        </a:graphic>
      </p:graphicFrame>
      <p:sp>
        <p:nvSpPr>
          <p:cNvPr id="7" name="Elipse 6">
            <a:extLst>
              <a:ext uri="{FF2B5EF4-FFF2-40B4-BE49-F238E27FC236}">
                <a16:creationId xmlns:a16="http://schemas.microsoft.com/office/drawing/2014/main" id="{1DBE6D55-83F5-83BF-F499-D9706781F42B}"/>
              </a:ext>
            </a:extLst>
          </p:cNvPr>
          <p:cNvSpPr/>
          <p:nvPr/>
        </p:nvSpPr>
        <p:spPr>
          <a:xfrm>
            <a:off x="1003818" y="4916741"/>
            <a:ext cx="847050" cy="80800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366193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rchivoPaola\Dropbox\SGC ATEC\LOGOS\TEC sin eslogan 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193" y="388931"/>
            <a:ext cx="2364800" cy="1416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684263" y="3207987"/>
            <a:ext cx="18002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PROMEDIO DE SATISFACCIÒN</a:t>
            </a:r>
          </a:p>
          <a:p>
            <a:pPr algn="ctr"/>
            <a:r>
              <a:rPr lang="es-MX" dirty="0"/>
              <a:t>2024:4,4</a:t>
            </a:r>
          </a:p>
          <a:p>
            <a:pPr algn="ctr"/>
            <a:r>
              <a:rPr lang="es-MX" dirty="0"/>
              <a:t>2025:4,4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CB9C1F6-D96F-F321-F779-2C80D412A5E4}"/>
              </a:ext>
            </a:extLst>
          </p:cNvPr>
          <p:cNvSpPr txBox="1"/>
          <p:nvPr/>
        </p:nvSpPr>
        <p:spPr>
          <a:xfrm>
            <a:off x="3540482" y="586834"/>
            <a:ext cx="476303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s-MX" dirty="0"/>
              <a:t>RESULTADOS DE ENCUESTA DE SATISFACCIÒN </a:t>
            </a:r>
          </a:p>
          <a:p>
            <a:pPr algn="ctr"/>
            <a:r>
              <a:rPr lang="es-MX" dirty="0"/>
              <a:t>2025 </a:t>
            </a:r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1392A978-FD61-1303-7F0E-F108E511E040}"/>
              </a:ext>
            </a:extLst>
          </p:cNvPr>
          <p:cNvSpPr/>
          <p:nvPr/>
        </p:nvSpPr>
        <p:spPr>
          <a:xfrm>
            <a:off x="180208" y="2118619"/>
            <a:ext cx="2808312" cy="830997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Registro y control académico 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963A279-1F58-48A2-C7BC-A16E83D3CC58}"/>
              </a:ext>
            </a:extLst>
          </p:cNvPr>
          <p:cNvSpPr txBox="1"/>
          <p:nvPr/>
        </p:nvSpPr>
        <p:spPr>
          <a:xfrm>
            <a:off x="3544634" y="1589052"/>
            <a:ext cx="4999087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MX" dirty="0"/>
              <a:t>Las personas encargadas brindan un trato amable y respetuoso a los aspirantes y/o estudiantes.</a:t>
            </a:r>
            <a:endParaRPr lang="es-CO" dirty="0"/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73742215-B19C-3C0C-7C63-F483C9DBF0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987144"/>
              </p:ext>
            </p:extLst>
          </p:nvPr>
        </p:nvGraphicFramePr>
        <p:xfrm>
          <a:off x="3440930" y="2852936"/>
          <a:ext cx="5198189" cy="312669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285351">
                  <a:extLst>
                    <a:ext uri="{9D8B030D-6E8A-4147-A177-3AD203B41FA5}">
                      <a16:colId xmlns:a16="http://schemas.microsoft.com/office/drawing/2014/main" val="4171480599"/>
                    </a:ext>
                  </a:extLst>
                </a:gridCol>
                <a:gridCol w="930783">
                  <a:extLst>
                    <a:ext uri="{9D8B030D-6E8A-4147-A177-3AD203B41FA5}">
                      <a16:colId xmlns:a16="http://schemas.microsoft.com/office/drawing/2014/main" val="1139499507"/>
                    </a:ext>
                  </a:extLst>
                </a:gridCol>
                <a:gridCol w="982055">
                  <a:extLst>
                    <a:ext uri="{9D8B030D-6E8A-4147-A177-3AD203B41FA5}">
                      <a16:colId xmlns:a16="http://schemas.microsoft.com/office/drawing/2014/main" val="4037694049"/>
                    </a:ext>
                  </a:extLst>
                </a:gridCol>
              </a:tblGrid>
              <a:tr h="399611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 dirty="0">
                          <a:effectLst/>
                          <a:latin typeface="Trebuchet MS" panose="020B0603020202020204" pitchFamily="34" charset="0"/>
                        </a:rPr>
                        <a:t>PREGUNTA 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effectLst/>
                          <a:latin typeface="Trebuchet MS" panose="020B0603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800" b="0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3500061"/>
                  </a:ext>
                </a:extLst>
              </a:tr>
              <a:tr h="384277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 dirty="0">
                          <a:effectLst/>
                        </a:rPr>
                        <a:t>No Sabe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1,0 %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61947081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 dirty="0">
                          <a:effectLst/>
                        </a:rPr>
                        <a:t>Insuficiente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16,2 %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96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7123844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Deficiente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16,4 %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97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79504172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Aceptable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62,2 %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368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9693301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Sobresaliente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4,2 %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93845013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Excelente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1,0 %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3088650"/>
                  </a:ext>
                </a:extLst>
              </a:tr>
              <a:tr h="66937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</a:rPr>
                        <a:t>Promedio: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CO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4,46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40891068"/>
                  </a:ext>
                </a:extLst>
              </a:tr>
            </a:tbl>
          </a:graphicData>
        </a:graphic>
      </p:graphicFrame>
      <p:sp>
        <p:nvSpPr>
          <p:cNvPr id="13" name="Elipse 12">
            <a:extLst>
              <a:ext uri="{FF2B5EF4-FFF2-40B4-BE49-F238E27FC236}">
                <a16:creationId xmlns:a16="http://schemas.microsoft.com/office/drawing/2014/main" id="{8C2FAEC6-ADAE-F30F-CDB0-7341828DC6E4}"/>
              </a:ext>
            </a:extLst>
          </p:cNvPr>
          <p:cNvSpPr/>
          <p:nvPr/>
        </p:nvSpPr>
        <p:spPr>
          <a:xfrm>
            <a:off x="1236068" y="4633275"/>
            <a:ext cx="847050" cy="80800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FF3201CE-1E79-58E0-91DD-F14C65A6380C}"/>
              </a:ext>
            </a:extLst>
          </p:cNvPr>
          <p:cNvSpPr txBox="1"/>
          <p:nvPr/>
        </p:nvSpPr>
        <p:spPr>
          <a:xfrm>
            <a:off x="633920" y="5666240"/>
            <a:ext cx="2051345" cy="30777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400" dirty="0"/>
              <a:t>FORTALEZA </a:t>
            </a:r>
            <a:endParaRPr lang="es-CO" sz="1400" dirty="0"/>
          </a:p>
        </p:txBody>
      </p:sp>
    </p:spTree>
    <p:extLst>
      <p:ext uri="{BB962C8B-B14F-4D97-AF65-F5344CB8AC3E}">
        <p14:creationId xmlns:p14="http://schemas.microsoft.com/office/powerpoint/2010/main" val="4216382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rchivoPaola\Dropbox\SGC ATEC\LOGOS\TEC sin eslogan 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157" y="7346"/>
            <a:ext cx="2364800" cy="1416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3"/>
          <p:cNvSpPr/>
          <p:nvPr/>
        </p:nvSpPr>
        <p:spPr>
          <a:xfrm>
            <a:off x="323528" y="1423825"/>
            <a:ext cx="4320480" cy="1815882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8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La calidad nuestra </a:t>
            </a:r>
          </a:p>
          <a:p>
            <a:pPr algn="ctr"/>
            <a:r>
              <a:rPr lang="es-ES" sz="28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herramienta de </a:t>
            </a:r>
          </a:p>
          <a:p>
            <a:pPr algn="ctr"/>
            <a:r>
              <a:rPr lang="es-ES" sz="28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mejoramiento continuo institucional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5076056" y="1373164"/>
            <a:ext cx="3833511" cy="2031325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MX" dirty="0"/>
              <a:t>A continuación  presentamos los </a:t>
            </a:r>
          </a:p>
          <a:p>
            <a:pPr algn="just"/>
            <a:r>
              <a:rPr lang="es-MX" dirty="0"/>
              <a:t>resultados de las encuestas de satisfacción por componente de gestión se utiliza el semáforo como mecanismo  para representar las fortalezas y debilidades por cada componente</a:t>
            </a:r>
            <a:endParaRPr lang="es-CO" dirty="0"/>
          </a:p>
        </p:txBody>
      </p:sp>
      <p:sp>
        <p:nvSpPr>
          <p:cNvPr id="7" name="CuadroTexto 6"/>
          <p:cNvSpPr txBox="1"/>
          <p:nvPr/>
        </p:nvSpPr>
        <p:spPr>
          <a:xfrm>
            <a:off x="5373913" y="190381"/>
            <a:ext cx="2950423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s-MX" dirty="0"/>
              <a:t>RESULTADOS DE ENCUESTA </a:t>
            </a:r>
          </a:p>
          <a:p>
            <a:pPr algn="ctr"/>
            <a:r>
              <a:rPr lang="es-MX" dirty="0"/>
              <a:t>DE SATISFACCIÒN 2025 </a:t>
            </a:r>
            <a:endParaRPr lang="es-CO" dirty="0"/>
          </a:p>
        </p:txBody>
      </p:sp>
      <p:pic>
        <p:nvPicPr>
          <p:cNvPr id="2050" name="Picture 2" descr="Sí, debes medir la satisfacción de tus clientes | Global Metric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590" y="3533907"/>
            <a:ext cx="3204356" cy="210292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lipse 7"/>
          <p:cNvSpPr/>
          <p:nvPr/>
        </p:nvSpPr>
        <p:spPr>
          <a:xfrm>
            <a:off x="5281478" y="5859613"/>
            <a:ext cx="847050" cy="80800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1" name="Elipse 10"/>
          <p:cNvSpPr/>
          <p:nvPr/>
        </p:nvSpPr>
        <p:spPr>
          <a:xfrm>
            <a:off x="5309126" y="4937394"/>
            <a:ext cx="847050" cy="808006"/>
          </a:xfrm>
          <a:prstGeom prst="ellipse">
            <a:avLst/>
          </a:prstGeom>
          <a:solidFill>
            <a:srgbClr val="EFEF7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2" name="Elipse 11"/>
          <p:cNvSpPr/>
          <p:nvPr/>
        </p:nvSpPr>
        <p:spPr>
          <a:xfrm>
            <a:off x="5309126" y="4017121"/>
            <a:ext cx="847050" cy="808006"/>
          </a:xfrm>
          <a:prstGeom prst="ellipse">
            <a:avLst/>
          </a:prstGeom>
          <a:solidFill>
            <a:srgbClr val="FFC5C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9" name="CuadroTexto 8"/>
          <p:cNvSpPr txBox="1"/>
          <p:nvPr/>
        </p:nvSpPr>
        <p:spPr>
          <a:xfrm>
            <a:off x="6378047" y="4119131"/>
            <a:ext cx="2387834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MX" sz="1400" dirty="0"/>
              <a:t>DEBILIDAD - OPORTUNIDAD </a:t>
            </a:r>
          </a:p>
          <a:p>
            <a:pPr algn="ctr"/>
            <a:r>
              <a:rPr lang="es-MX" sz="1400" dirty="0"/>
              <a:t>DE MEJORA </a:t>
            </a:r>
            <a:endParaRPr lang="es-CO" sz="1400" dirty="0"/>
          </a:p>
        </p:txBody>
      </p:sp>
      <p:sp>
        <p:nvSpPr>
          <p:cNvPr id="14" name="CuadroTexto 13"/>
          <p:cNvSpPr txBox="1"/>
          <p:nvPr/>
        </p:nvSpPr>
        <p:spPr>
          <a:xfrm>
            <a:off x="6553103" y="5113613"/>
            <a:ext cx="2206694" cy="52322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MX" sz="1400" dirty="0"/>
              <a:t>POSIBLE - OPORTUNIDAD </a:t>
            </a:r>
          </a:p>
          <a:p>
            <a:pPr algn="ctr"/>
            <a:r>
              <a:rPr lang="es-MX" sz="1400" dirty="0"/>
              <a:t>DE MEJORA </a:t>
            </a:r>
            <a:endParaRPr lang="es-CO" sz="1400" dirty="0"/>
          </a:p>
        </p:txBody>
      </p:sp>
      <p:sp>
        <p:nvSpPr>
          <p:cNvPr id="15" name="CuadroTexto 14"/>
          <p:cNvSpPr txBox="1"/>
          <p:nvPr/>
        </p:nvSpPr>
        <p:spPr>
          <a:xfrm>
            <a:off x="6553103" y="6109727"/>
            <a:ext cx="2051345" cy="30777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400" dirty="0"/>
              <a:t>FORTALEZA </a:t>
            </a:r>
            <a:endParaRPr lang="es-CO" sz="1400" dirty="0"/>
          </a:p>
        </p:txBody>
      </p:sp>
      <p:sp>
        <p:nvSpPr>
          <p:cNvPr id="16" name="CuadroTexto 15"/>
          <p:cNvSpPr txBox="1"/>
          <p:nvPr/>
        </p:nvSpPr>
        <p:spPr>
          <a:xfrm flipH="1">
            <a:off x="882940" y="6010479"/>
            <a:ext cx="346854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dirty="0"/>
              <a:t>POR : Gloria Díaz Valencia –Coordinadora de Calidad </a:t>
            </a:r>
            <a:r>
              <a:rPr lang="es-MX" dirty="0" err="1"/>
              <a:t>Atec</a:t>
            </a:r>
            <a:r>
              <a:rPr lang="es-MX" dirty="0"/>
              <a:t> 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9953263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rchivoPaola\Dropbox\SGC ATEC\LOGOS\TEC sin eslogan 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800" y="302518"/>
            <a:ext cx="2364800" cy="1416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3"/>
          <p:cNvSpPr/>
          <p:nvPr/>
        </p:nvSpPr>
        <p:spPr>
          <a:xfrm>
            <a:off x="116905" y="2060848"/>
            <a:ext cx="2808312" cy="1200329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CONSOLIDADO</a:t>
            </a:r>
          </a:p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FACTURACION Y ABONOS </a:t>
            </a:r>
            <a:endParaRPr lang="es-ES" sz="2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3720860" y="271597"/>
            <a:ext cx="476303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s-MX" dirty="0"/>
              <a:t>RESULTADOS DE ENCUESTA DE SATISFACCIÒN </a:t>
            </a:r>
          </a:p>
          <a:p>
            <a:pPr algn="ctr"/>
            <a:r>
              <a:rPr lang="es-MX" dirty="0"/>
              <a:t>2025</a:t>
            </a:r>
            <a:endParaRPr lang="es-CO" dirty="0"/>
          </a:p>
        </p:txBody>
      </p:sp>
      <p:sp>
        <p:nvSpPr>
          <p:cNvPr id="2" name="CuadroTexto 1"/>
          <p:cNvSpPr txBox="1"/>
          <p:nvPr/>
        </p:nvSpPr>
        <p:spPr>
          <a:xfrm>
            <a:off x="670835" y="3596824"/>
            <a:ext cx="18002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PROMEDIO DE SATISFACCIÒN </a:t>
            </a:r>
          </a:p>
          <a:p>
            <a:pPr algn="ctr"/>
            <a:r>
              <a:rPr lang="es-MX" dirty="0"/>
              <a:t>2024: 4,1 </a:t>
            </a:r>
          </a:p>
          <a:p>
            <a:pPr algn="ctr"/>
            <a:r>
              <a:rPr lang="es-MX" dirty="0"/>
              <a:t>2025: 4,3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3B3FDE45-7133-66C5-6393-6ABBCCC8A6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1749264"/>
              </p:ext>
            </p:extLst>
          </p:nvPr>
        </p:nvGraphicFramePr>
        <p:xfrm>
          <a:off x="3223158" y="1412776"/>
          <a:ext cx="5758437" cy="4477602"/>
        </p:xfrm>
        <a:graphic>
          <a:graphicData uri="http://schemas.openxmlformats.org/drawingml/2006/table">
            <a:tbl>
              <a:tblPr>
                <a:tableStyleId>{7E9639D4-E3E2-4D34-9284-5A2195B3D0D7}</a:tableStyleId>
              </a:tblPr>
              <a:tblGrid>
                <a:gridCol w="3487049">
                  <a:extLst>
                    <a:ext uri="{9D8B030D-6E8A-4147-A177-3AD203B41FA5}">
                      <a16:colId xmlns:a16="http://schemas.microsoft.com/office/drawing/2014/main" val="2638684566"/>
                    </a:ext>
                  </a:extLst>
                </a:gridCol>
                <a:gridCol w="2271388">
                  <a:extLst>
                    <a:ext uri="{9D8B030D-6E8A-4147-A177-3AD203B41FA5}">
                      <a16:colId xmlns:a16="http://schemas.microsoft.com/office/drawing/2014/main" val="729436166"/>
                    </a:ext>
                  </a:extLst>
                </a:gridCol>
              </a:tblGrid>
              <a:tr h="7192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effectLst/>
                          <a:latin typeface="Tempus Sans ITC" panose="04020404030D07020202" pitchFamily="82" charset="0"/>
                        </a:rPr>
                        <a:t>PREGUNTA </a:t>
                      </a:r>
                    </a:p>
                    <a:p>
                      <a:pPr algn="ctr" fontAlgn="b"/>
                      <a:endParaRPr lang="es-CO" sz="1800" b="1" i="0" u="none" strike="noStrike" dirty="0">
                        <a:effectLst/>
                        <a:latin typeface="Tempus Sans ITC" panose="04020404030D07020202" pitchFamily="82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800" b="1" i="0" u="none" strike="noStrike" kern="1200" dirty="0">
                        <a:solidFill>
                          <a:schemeClr val="tx1"/>
                        </a:solidFill>
                        <a:effectLst/>
                        <a:latin typeface="Tempus Sans ITC" panose="04020404030D07020202" pitchFamily="82" charset="0"/>
                        <a:ea typeface="+mn-ea"/>
                        <a:cs typeface="+mn-cs"/>
                      </a:endParaRPr>
                    </a:p>
                    <a:p>
                      <a:pPr algn="ctr" fontAlgn="b"/>
                      <a:r>
                        <a:rPr lang="es-CO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empus Sans ITC" panose="04020404030D07020202" pitchFamily="82" charset="0"/>
                          <a:ea typeface="+mn-ea"/>
                          <a:cs typeface="+mn-cs"/>
                        </a:rPr>
                        <a:t>CALIFICACIÓN</a:t>
                      </a:r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 fontAlgn="b"/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3856770"/>
                  </a:ext>
                </a:extLst>
              </a:tr>
              <a:tr h="263008">
                <a:tc>
                  <a:txBody>
                    <a:bodyPr/>
                    <a:lstStyle/>
                    <a:p>
                      <a:pPr marL="0" marR="0" lvl="0" indent="0" algn="just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/>
                        <a:t>Los funcionarios suministran con claridad, agilidad y oportunidad la información requerida (Estados de cuenta, generación de ordenes de pago, </a:t>
                      </a:r>
                      <a:r>
                        <a:rPr lang="es-MX" sz="1600" dirty="0" err="1"/>
                        <a:t>etc</a:t>
                      </a:r>
                      <a:r>
                        <a:rPr lang="es-MX" sz="1600" dirty="0"/>
                        <a:t>)</a:t>
                      </a:r>
                      <a:endParaRPr lang="es-CO" sz="1600" dirty="0"/>
                    </a:p>
                    <a:p>
                      <a:pPr marL="0" marR="0" lvl="0" indent="0" algn="just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4,3</a:t>
                      </a:r>
                    </a:p>
                    <a:p>
                      <a:pPr algn="ctr" fontAlgn="b"/>
                      <a:endParaRPr lang="es-MX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es-MX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5139923"/>
                  </a:ext>
                </a:extLst>
              </a:tr>
              <a:tr h="1101516">
                <a:tc>
                  <a:txBody>
                    <a:bodyPr/>
                    <a:lstStyle/>
                    <a:p>
                      <a:pPr algn="just" fontAlgn="b"/>
                      <a:r>
                        <a:rPr lang="es-MX" sz="1600" dirty="0"/>
                        <a:t>Las personas encargadas brindan un trato amable y respetuoso a los aspirantes y/o estudiantes</a:t>
                      </a:r>
                    </a:p>
                    <a:p>
                      <a:pPr algn="just" fontAlgn="b"/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4,3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es-MX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2665527"/>
                  </a:ext>
                </a:extLst>
              </a:tr>
              <a:tr h="1101516"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600" u="none" strike="noStrike" dirty="0">
                          <a:effectLst/>
                        </a:rPr>
                        <a:t>Promedio: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2715465"/>
                  </a:ext>
                </a:extLst>
              </a:tr>
            </a:tbl>
          </a:graphicData>
        </a:graphic>
      </p:graphicFrame>
      <p:sp>
        <p:nvSpPr>
          <p:cNvPr id="3" name="CuadroTexto 2">
            <a:extLst>
              <a:ext uri="{FF2B5EF4-FFF2-40B4-BE49-F238E27FC236}">
                <a16:creationId xmlns:a16="http://schemas.microsoft.com/office/drawing/2014/main" id="{AE59D0C1-A293-C72D-B92C-9F6E1460BF15}"/>
              </a:ext>
            </a:extLst>
          </p:cNvPr>
          <p:cNvSpPr txBox="1"/>
          <p:nvPr/>
        </p:nvSpPr>
        <p:spPr>
          <a:xfrm>
            <a:off x="525069" y="6224963"/>
            <a:ext cx="2051345" cy="30777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400" dirty="0"/>
              <a:t>FORTALEZA </a:t>
            </a:r>
            <a:endParaRPr lang="es-CO" sz="1400" dirty="0"/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0F3D3B8C-C6A1-6B85-DFB4-0FFA5201E593}"/>
              </a:ext>
            </a:extLst>
          </p:cNvPr>
          <p:cNvSpPr/>
          <p:nvPr/>
        </p:nvSpPr>
        <p:spPr>
          <a:xfrm>
            <a:off x="1097536" y="5328930"/>
            <a:ext cx="847050" cy="80800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226694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rchivoPaola\Dropbox\SGC ATEC\LOGOS\TEC sin eslogan 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193" y="388931"/>
            <a:ext cx="2364800" cy="1416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525416" y="3184668"/>
            <a:ext cx="18002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PROMEDIO DE SATISFACCIÒN</a:t>
            </a:r>
          </a:p>
          <a:p>
            <a:pPr algn="ctr"/>
            <a:r>
              <a:rPr lang="es-MX" dirty="0"/>
              <a:t>2024: 4,2 </a:t>
            </a:r>
          </a:p>
          <a:p>
            <a:pPr algn="ctr"/>
            <a:r>
              <a:rPr lang="es-MX" dirty="0"/>
              <a:t> 2025: 4,3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CB9C1F6-D96F-F321-F779-2C80D412A5E4}"/>
              </a:ext>
            </a:extLst>
          </p:cNvPr>
          <p:cNvSpPr txBox="1"/>
          <p:nvPr/>
        </p:nvSpPr>
        <p:spPr>
          <a:xfrm>
            <a:off x="3540482" y="586834"/>
            <a:ext cx="476303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s-MX" dirty="0"/>
              <a:t>RESULTADOS DE ENCUESTA DE SATISFACCIÒN </a:t>
            </a:r>
          </a:p>
          <a:p>
            <a:pPr algn="ctr"/>
            <a:r>
              <a:rPr lang="es-MX" dirty="0"/>
              <a:t>2025 </a:t>
            </a:r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1392A978-FD61-1303-7F0E-F108E511E040}"/>
              </a:ext>
            </a:extLst>
          </p:cNvPr>
          <p:cNvSpPr/>
          <p:nvPr/>
        </p:nvSpPr>
        <p:spPr>
          <a:xfrm>
            <a:off x="180208" y="2118619"/>
            <a:ext cx="2808312" cy="830997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cap="none" spc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Facturaciòn</a:t>
            </a:r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y abonos 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963A279-1F58-48A2-C7BC-A16E83D3CC58}"/>
              </a:ext>
            </a:extLst>
          </p:cNvPr>
          <p:cNvSpPr txBox="1"/>
          <p:nvPr/>
        </p:nvSpPr>
        <p:spPr>
          <a:xfrm>
            <a:off x="3540482" y="1749287"/>
            <a:ext cx="4999087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MX" dirty="0"/>
              <a:t>Los funcionarios suministran con claridad, agilidad y oportunidad la información requerida (Estados de cuenta, generación de ordenes de pago, </a:t>
            </a:r>
            <a:r>
              <a:rPr lang="es-MX" dirty="0" err="1"/>
              <a:t>etc</a:t>
            </a:r>
            <a:r>
              <a:rPr lang="es-MX" dirty="0"/>
              <a:t>)</a:t>
            </a:r>
            <a:endParaRPr lang="es-CO" dirty="0"/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73742215-B19C-3C0C-7C63-F483C9DBF0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0041535"/>
              </p:ext>
            </p:extLst>
          </p:nvPr>
        </p:nvGraphicFramePr>
        <p:xfrm>
          <a:off x="3440930" y="3188739"/>
          <a:ext cx="5198189" cy="29637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285351">
                  <a:extLst>
                    <a:ext uri="{9D8B030D-6E8A-4147-A177-3AD203B41FA5}">
                      <a16:colId xmlns:a16="http://schemas.microsoft.com/office/drawing/2014/main" val="4171480599"/>
                    </a:ext>
                  </a:extLst>
                </a:gridCol>
                <a:gridCol w="930783">
                  <a:extLst>
                    <a:ext uri="{9D8B030D-6E8A-4147-A177-3AD203B41FA5}">
                      <a16:colId xmlns:a16="http://schemas.microsoft.com/office/drawing/2014/main" val="1139499507"/>
                    </a:ext>
                  </a:extLst>
                </a:gridCol>
                <a:gridCol w="982055">
                  <a:extLst>
                    <a:ext uri="{9D8B030D-6E8A-4147-A177-3AD203B41FA5}">
                      <a16:colId xmlns:a16="http://schemas.microsoft.com/office/drawing/2014/main" val="4037694049"/>
                    </a:ext>
                  </a:extLst>
                </a:gridCol>
              </a:tblGrid>
              <a:tr h="31044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 dirty="0">
                          <a:effectLst/>
                          <a:latin typeface="Trebuchet MS" panose="020B0603020202020204" pitchFamily="34" charset="0"/>
                        </a:rPr>
                        <a:t>PREGUNTA 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effectLst/>
                          <a:latin typeface="Trebuchet MS" panose="020B0603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800" b="0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0101893"/>
                  </a:ext>
                </a:extLst>
              </a:tr>
              <a:tr h="310449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 dirty="0">
                          <a:effectLst/>
                        </a:rPr>
                        <a:t>No Sabe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1,2 %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61947081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 dirty="0">
                          <a:effectLst/>
                        </a:rPr>
                        <a:t>Insuficiente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0,5 %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7123844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Deficiente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18,1 %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79504172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Aceptable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15,0 %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9693301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Sobresaliente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61,1 %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362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93845013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Excelente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4,1 %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3088650"/>
                  </a:ext>
                </a:extLst>
              </a:tr>
              <a:tr h="66937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</a:rPr>
                        <a:t>Promedio: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CO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4,3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40891068"/>
                  </a:ext>
                </a:extLst>
              </a:tr>
            </a:tbl>
          </a:graphicData>
        </a:graphic>
      </p:graphicFrame>
      <p:sp>
        <p:nvSpPr>
          <p:cNvPr id="13" name="Elipse 12">
            <a:extLst>
              <a:ext uri="{FF2B5EF4-FFF2-40B4-BE49-F238E27FC236}">
                <a16:creationId xmlns:a16="http://schemas.microsoft.com/office/drawing/2014/main" id="{8C2FAEC6-ADAE-F30F-CDB0-7341828DC6E4}"/>
              </a:ext>
            </a:extLst>
          </p:cNvPr>
          <p:cNvSpPr/>
          <p:nvPr/>
        </p:nvSpPr>
        <p:spPr>
          <a:xfrm>
            <a:off x="1160838" y="4700285"/>
            <a:ext cx="847050" cy="80800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FF3201CE-1E79-58E0-91DD-F14C65A6380C}"/>
              </a:ext>
            </a:extLst>
          </p:cNvPr>
          <p:cNvSpPr txBox="1"/>
          <p:nvPr/>
        </p:nvSpPr>
        <p:spPr>
          <a:xfrm>
            <a:off x="558691" y="5671849"/>
            <a:ext cx="2051345" cy="30777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400" dirty="0"/>
              <a:t>FORTALEZA </a:t>
            </a:r>
            <a:endParaRPr lang="es-CO" sz="1400" dirty="0"/>
          </a:p>
        </p:txBody>
      </p:sp>
    </p:spTree>
    <p:extLst>
      <p:ext uri="{BB962C8B-B14F-4D97-AF65-F5344CB8AC3E}">
        <p14:creationId xmlns:p14="http://schemas.microsoft.com/office/powerpoint/2010/main" val="25725726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rchivoPaola\Dropbox\SGC ATEC\LOGOS\TEC sin eslogan 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193" y="388931"/>
            <a:ext cx="2364800" cy="1416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628787" y="2725077"/>
            <a:ext cx="1800200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PROMEDIO DE SATISFACCIÒN</a:t>
            </a:r>
          </a:p>
          <a:p>
            <a:pPr algn="ctr"/>
            <a:endParaRPr lang="es-MX" dirty="0"/>
          </a:p>
          <a:p>
            <a:pPr algn="ctr"/>
            <a:r>
              <a:rPr lang="es-MX" dirty="0"/>
              <a:t>2024:4,1  </a:t>
            </a:r>
          </a:p>
          <a:p>
            <a:pPr algn="ctr"/>
            <a:r>
              <a:rPr lang="es-MX" dirty="0"/>
              <a:t> 2025:4,3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CB9C1F6-D96F-F321-F779-2C80D412A5E4}"/>
              </a:ext>
            </a:extLst>
          </p:cNvPr>
          <p:cNvSpPr txBox="1"/>
          <p:nvPr/>
        </p:nvSpPr>
        <p:spPr>
          <a:xfrm>
            <a:off x="3540482" y="586834"/>
            <a:ext cx="476303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s-MX" dirty="0"/>
              <a:t>RESULTADOS DE ENCUESTA DE SATISFACCIÒN </a:t>
            </a:r>
          </a:p>
          <a:p>
            <a:pPr algn="ctr"/>
            <a:r>
              <a:rPr lang="es-MX" dirty="0"/>
              <a:t>2025 </a:t>
            </a:r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1392A978-FD61-1303-7F0E-F108E511E040}"/>
              </a:ext>
            </a:extLst>
          </p:cNvPr>
          <p:cNvSpPr/>
          <p:nvPr/>
        </p:nvSpPr>
        <p:spPr>
          <a:xfrm>
            <a:off x="180207" y="1729479"/>
            <a:ext cx="2808312" cy="830997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Facturación y abonos 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963A279-1F58-48A2-C7BC-A16E83D3CC58}"/>
              </a:ext>
            </a:extLst>
          </p:cNvPr>
          <p:cNvSpPr txBox="1"/>
          <p:nvPr/>
        </p:nvSpPr>
        <p:spPr>
          <a:xfrm>
            <a:off x="3540482" y="1749287"/>
            <a:ext cx="4999087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MX" dirty="0"/>
              <a:t>Las personas encargadas brindan un trato amable y respetuoso a los aspirantes y/o estudiantes.</a:t>
            </a:r>
            <a:endParaRPr lang="es-CO" dirty="0"/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73742215-B19C-3C0C-7C63-F483C9DBF0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668633"/>
              </p:ext>
            </p:extLst>
          </p:nvPr>
        </p:nvGraphicFramePr>
        <p:xfrm>
          <a:off x="3502701" y="2949124"/>
          <a:ext cx="5198189" cy="29637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285351">
                  <a:extLst>
                    <a:ext uri="{9D8B030D-6E8A-4147-A177-3AD203B41FA5}">
                      <a16:colId xmlns:a16="http://schemas.microsoft.com/office/drawing/2014/main" val="4171480599"/>
                    </a:ext>
                  </a:extLst>
                </a:gridCol>
                <a:gridCol w="930783">
                  <a:extLst>
                    <a:ext uri="{9D8B030D-6E8A-4147-A177-3AD203B41FA5}">
                      <a16:colId xmlns:a16="http://schemas.microsoft.com/office/drawing/2014/main" val="1139499507"/>
                    </a:ext>
                  </a:extLst>
                </a:gridCol>
                <a:gridCol w="982055">
                  <a:extLst>
                    <a:ext uri="{9D8B030D-6E8A-4147-A177-3AD203B41FA5}">
                      <a16:colId xmlns:a16="http://schemas.microsoft.com/office/drawing/2014/main" val="4037694049"/>
                    </a:ext>
                  </a:extLst>
                </a:gridCol>
              </a:tblGrid>
              <a:tr h="31044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 dirty="0">
                          <a:effectLst/>
                          <a:latin typeface="Trebuchet MS" panose="020B0603020202020204" pitchFamily="34" charset="0"/>
                        </a:rPr>
                        <a:t>PREGUNTA 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effectLst/>
                          <a:latin typeface="Trebuchet MS" panose="020B0603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800" b="0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5489352"/>
                  </a:ext>
                </a:extLst>
              </a:tr>
              <a:tr h="310449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 dirty="0">
                          <a:effectLst/>
                        </a:rPr>
                        <a:t>No Sabe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1,9 %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61947081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 dirty="0">
                          <a:effectLst/>
                        </a:rPr>
                        <a:t>Insuficiente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0,5 %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7123844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Deficiente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0,2 %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79504172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Aceptable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21,1 %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9693301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Sobresaliente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25,2 %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149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93845013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Excelente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51,2 %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303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3088650"/>
                  </a:ext>
                </a:extLst>
              </a:tr>
              <a:tr h="66937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</a:rPr>
                        <a:t>Promedio: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CO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4,3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40891068"/>
                  </a:ext>
                </a:extLst>
              </a:tr>
            </a:tbl>
          </a:graphicData>
        </a:graphic>
      </p:graphicFrame>
      <p:sp>
        <p:nvSpPr>
          <p:cNvPr id="13" name="Elipse 12">
            <a:extLst>
              <a:ext uri="{FF2B5EF4-FFF2-40B4-BE49-F238E27FC236}">
                <a16:creationId xmlns:a16="http://schemas.microsoft.com/office/drawing/2014/main" id="{8C2FAEC6-ADAE-F30F-CDB0-7341828DC6E4}"/>
              </a:ext>
            </a:extLst>
          </p:cNvPr>
          <p:cNvSpPr/>
          <p:nvPr/>
        </p:nvSpPr>
        <p:spPr>
          <a:xfrm>
            <a:off x="1081003" y="4533124"/>
            <a:ext cx="847050" cy="80800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FF3201CE-1E79-58E0-91DD-F14C65A6380C}"/>
              </a:ext>
            </a:extLst>
          </p:cNvPr>
          <p:cNvSpPr txBox="1"/>
          <p:nvPr/>
        </p:nvSpPr>
        <p:spPr>
          <a:xfrm>
            <a:off x="558691" y="5671849"/>
            <a:ext cx="2051345" cy="30777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400" dirty="0"/>
              <a:t>FORTALEZA </a:t>
            </a:r>
            <a:endParaRPr lang="es-CO" sz="1400" dirty="0"/>
          </a:p>
        </p:txBody>
      </p:sp>
    </p:spTree>
    <p:extLst>
      <p:ext uri="{BB962C8B-B14F-4D97-AF65-F5344CB8AC3E}">
        <p14:creationId xmlns:p14="http://schemas.microsoft.com/office/powerpoint/2010/main" val="10162470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rchivoPaola\Dropbox\SGC ATEC\LOGOS\TEC sin eslogan 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800" y="302518"/>
            <a:ext cx="2364800" cy="1416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3"/>
          <p:cNvSpPr/>
          <p:nvPr/>
        </p:nvSpPr>
        <p:spPr>
          <a:xfrm>
            <a:off x="116905" y="2060848"/>
            <a:ext cx="2808312" cy="1200329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CONSOLIDADO</a:t>
            </a:r>
          </a:p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SERVICIOS GENERALES 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3720860" y="271597"/>
            <a:ext cx="476303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s-MX" dirty="0"/>
              <a:t>RESULTADOS DE ENCUESTA DE SATISFACCIÒN </a:t>
            </a:r>
          </a:p>
          <a:p>
            <a:pPr algn="ctr"/>
            <a:r>
              <a:rPr lang="es-MX" dirty="0"/>
              <a:t>2025 </a:t>
            </a:r>
            <a:endParaRPr lang="es-CO" dirty="0"/>
          </a:p>
        </p:txBody>
      </p:sp>
      <p:sp>
        <p:nvSpPr>
          <p:cNvPr id="2" name="CuadroTexto 1"/>
          <p:cNvSpPr txBox="1"/>
          <p:nvPr/>
        </p:nvSpPr>
        <p:spPr>
          <a:xfrm>
            <a:off x="650642" y="3923725"/>
            <a:ext cx="1800200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PROMEDIO DE SATISFACCIÒN </a:t>
            </a:r>
          </a:p>
          <a:p>
            <a:pPr algn="ctr"/>
            <a:endParaRPr lang="es-MX" dirty="0"/>
          </a:p>
          <a:p>
            <a:pPr algn="ctr"/>
            <a:r>
              <a:rPr lang="es-MX" dirty="0"/>
              <a:t>2024: 4,1</a:t>
            </a:r>
          </a:p>
          <a:p>
            <a:pPr algn="ctr"/>
            <a:r>
              <a:rPr lang="es-MX" dirty="0"/>
              <a:t>2025:4,26 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3B3FDE45-7133-66C5-6393-6ABBCCC8A6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6411340"/>
              </p:ext>
            </p:extLst>
          </p:nvPr>
        </p:nvGraphicFramePr>
        <p:xfrm>
          <a:off x="3223158" y="1484785"/>
          <a:ext cx="5758437" cy="5019746"/>
        </p:xfrm>
        <a:graphic>
          <a:graphicData uri="http://schemas.openxmlformats.org/drawingml/2006/table">
            <a:tbl>
              <a:tblPr>
                <a:tableStyleId>{7E9639D4-E3E2-4D34-9284-5A2195B3D0D7}</a:tableStyleId>
              </a:tblPr>
              <a:tblGrid>
                <a:gridCol w="3365066">
                  <a:extLst>
                    <a:ext uri="{9D8B030D-6E8A-4147-A177-3AD203B41FA5}">
                      <a16:colId xmlns:a16="http://schemas.microsoft.com/office/drawing/2014/main" val="2638684566"/>
                    </a:ext>
                  </a:extLst>
                </a:gridCol>
                <a:gridCol w="2393371">
                  <a:extLst>
                    <a:ext uri="{9D8B030D-6E8A-4147-A177-3AD203B41FA5}">
                      <a16:colId xmlns:a16="http://schemas.microsoft.com/office/drawing/2014/main" val="729436166"/>
                    </a:ext>
                  </a:extLst>
                </a:gridCol>
              </a:tblGrid>
              <a:tr h="74495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effectLst/>
                          <a:latin typeface="Tempus Sans ITC" panose="04020404030D07020202" pitchFamily="82" charset="0"/>
                        </a:rPr>
                        <a:t>PREGUNTA </a:t>
                      </a:r>
                    </a:p>
                    <a:p>
                      <a:pPr algn="ctr" fontAlgn="b"/>
                      <a:endParaRPr lang="es-CO" sz="1800" b="1" i="0" u="none" strike="noStrike" dirty="0">
                        <a:effectLst/>
                        <a:latin typeface="Tempus Sans ITC" panose="04020404030D07020202" pitchFamily="82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800" b="1" i="0" u="none" strike="noStrike" kern="1200" dirty="0">
                        <a:solidFill>
                          <a:schemeClr val="tx1"/>
                        </a:solidFill>
                        <a:effectLst/>
                        <a:latin typeface="Tempus Sans ITC" panose="04020404030D07020202" pitchFamily="82" charset="0"/>
                        <a:ea typeface="+mn-ea"/>
                        <a:cs typeface="+mn-cs"/>
                      </a:endParaRPr>
                    </a:p>
                    <a:p>
                      <a:pPr algn="ctr" fontAlgn="b"/>
                      <a:r>
                        <a:rPr lang="es-CO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empus Sans ITC" panose="04020404030D07020202" pitchFamily="82" charset="0"/>
                          <a:ea typeface="+mn-ea"/>
                          <a:cs typeface="+mn-cs"/>
                        </a:rPr>
                        <a:t>CALIFICACIÓN</a:t>
                      </a:r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 fontAlgn="b"/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3856770"/>
                  </a:ext>
                </a:extLst>
              </a:tr>
              <a:tr h="914828">
                <a:tc>
                  <a:txBody>
                    <a:bodyPr/>
                    <a:lstStyle/>
                    <a:p>
                      <a:pPr marL="0" marR="0" lvl="0" indent="0" algn="just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/>
                        <a:t>Las personas encargadas brindan un trato amable y respetuoso a los aspirantes y/o estudiantes.</a:t>
                      </a:r>
                      <a:endParaRPr lang="es-CO" sz="1600" dirty="0"/>
                    </a:p>
                    <a:p>
                      <a:pPr marL="0" marR="0" lvl="0" indent="0" algn="just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4,27</a:t>
                      </a:r>
                    </a:p>
                    <a:p>
                      <a:pPr algn="ctr" fontAlgn="b"/>
                      <a:endParaRPr lang="es-MX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5139923"/>
                  </a:ext>
                </a:extLst>
              </a:tr>
              <a:tr h="914828">
                <a:tc>
                  <a:txBody>
                    <a:bodyPr/>
                    <a:lstStyle/>
                    <a:p>
                      <a:pPr marL="0" marR="0" lvl="0" indent="0" algn="just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/>
                        <a:t>El aseo de los ambientes de aprendizaje y las zonas comunes es adecuado</a:t>
                      </a:r>
                      <a:endParaRPr lang="es-CO" sz="1600" dirty="0"/>
                    </a:p>
                    <a:p>
                      <a:pPr algn="just" fontAlgn="b"/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4,35</a:t>
                      </a:r>
                    </a:p>
                    <a:p>
                      <a:pPr algn="ctr" fontAlgn="b"/>
                      <a:endParaRPr lang="es-MX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2665527"/>
                  </a:ext>
                </a:extLst>
              </a:tr>
              <a:tr h="366872">
                <a:tc>
                  <a:txBody>
                    <a:bodyPr/>
                    <a:lstStyle/>
                    <a:p>
                      <a:pPr algn="just" fontAlgn="b"/>
                      <a:r>
                        <a:rPr lang="es-MX" sz="1600" dirty="0"/>
                        <a:t>El aseo de los baños es adecuado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4,28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173457"/>
                  </a:ext>
                </a:extLst>
              </a:tr>
              <a:tr h="914828">
                <a:tc>
                  <a:txBody>
                    <a:bodyPr/>
                    <a:lstStyle/>
                    <a:p>
                      <a:pPr marL="0" marR="0" lvl="0" indent="0" algn="just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/>
                        <a:t>La iluminación y ventilación de los baños, aulas, talleres, y de las zonas comunes es adecuada</a:t>
                      </a:r>
                      <a:endParaRPr lang="es-CO" sz="1600" dirty="0"/>
                    </a:p>
                    <a:p>
                      <a:pPr algn="just" fontAlgn="b"/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4,17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9733438"/>
                  </a:ext>
                </a:extLst>
              </a:tr>
              <a:tr h="89621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´PROMEDIO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4,2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34007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29202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rchivoPaola\Dropbox\SGC ATEC\LOGOS\TEC sin eslogan 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193" y="388931"/>
            <a:ext cx="2364800" cy="1416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759493" y="2967335"/>
            <a:ext cx="18002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PROMEDIO DE SATISFACCIÒN</a:t>
            </a:r>
          </a:p>
          <a:p>
            <a:pPr algn="ctr"/>
            <a:r>
              <a:rPr lang="es-MX" dirty="0"/>
              <a:t>2024:4,1 </a:t>
            </a:r>
          </a:p>
          <a:p>
            <a:pPr algn="ctr"/>
            <a:r>
              <a:rPr lang="es-MX" dirty="0"/>
              <a:t> 2025:4,27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CB9C1F6-D96F-F321-F779-2C80D412A5E4}"/>
              </a:ext>
            </a:extLst>
          </p:cNvPr>
          <p:cNvSpPr txBox="1"/>
          <p:nvPr/>
        </p:nvSpPr>
        <p:spPr>
          <a:xfrm>
            <a:off x="3540482" y="586834"/>
            <a:ext cx="476303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s-MX" dirty="0"/>
              <a:t>RESULTADOS DE ENCUESTA DE SATISFACCIÒN </a:t>
            </a:r>
          </a:p>
          <a:p>
            <a:pPr algn="ctr"/>
            <a:r>
              <a:rPr lang="es-MX" dirty="0"/>
              <a:t>2025 </a:t>
            </a:r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1392A978-FD61-1303-7F0E-F108E511E040}"/>
              </a:ext>
            </a:extLst>
          </p:cNvPr>
          <p:cNvSpPr/>
          <p:nvPr/>
        </p:nvSpPr>
        <p:spPr>
          <a:xfrm>
            <a:off x="255437" y="1756338"/>
            <a:ext cx="2808312" cy="830997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SERVICIOS GENERALES 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963A279-1F58-48A2-C7BC-A16E83D3CC58}"/>
              </a:ext>
            </a:extLst>
          </p:cNvPr>
          <p:cNvSpPr txBox="1"/>
          <p:nvPr/>
        </p:nvSpPr>
        <p:spPr>
          <a:xfrm>
            <a:off x="3540482" y="1749287"/>
            <a:ext cx="4999087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MX" dirty="0"/>
              <a:t>Las personas encargadas brindan un trato amable y respetuoso a los aspirantes y/o estudiantes.</a:t>
            </a:r>
            <a:endParaRPr lang="es-CO" dirty="0"/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73742215-B19C-3C0C-7C63-F483C9DBF0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7976597"/>
              </p:ext>
            </p:extLst>
          </p:nvPr>
        </p:nvGraphicFramePr>
        <p:xfrm>
          <a:off x="3440930" y="3188739"/>
          <a:ext cx="5198189" cy="271095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285351">
                  <a:extLst>
                    <a:ext uri="{9D8B030D-6E8A-4147-A177-3AD203B41FA5}">
                      <a16:colId xmlns:a16="http://schemas.microsoft.com/office/drawing/2014/main" val="4171480599"/>
                    </a:ext>
                  </a:extLst>
                </a:gridCol>
                <a:gridCol w="930783">
                  <a:extLst>
                    <a:ext uri="{9D8B030D-6E8A-4147-A177-3AD203B41FA5}">
                      <a16:colId xmlns:a16="http://schemas.microsoft.com/office/drawing/2014/main" val="1139499507"/>
                    </a:ext>
                  </a:extLst>
                </a:gridCol>
                <a:gridCol w="982055">
                  <a:extLst>
                    <a:ext uri="{9D8B030D-6E8A-4147-A177-3AD203B41FA5}">
                      <a16:colId xmlns:a16="http://schemas.microsoft.com/office/drawing/2014/main" val="4037694049"/>
                    </a:ext>
                  </a:extLst>
                </a:gridCol>
              </a:tblGrid>
              <a:tr h="31044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 dirty="0">
                          <a:effectLst/>
                          <a:latin typeface="Trebuchet MS" panose="020B0603020202020204" pitchFamily="34" charset="0"/>
                        </a:rPr>
                        <a:t>PREGUNTA 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effectLst/>
                          <a:latin typeface="Trebuchet MS" panose="020B0603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800" b="0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429822"/>
                  </a:ext>
                </a:extLst>
              </a:tr>
              <a:tr h="31044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  <a:latin typeface="Trebuchet MS" panose="020B0603020202020204" pitchFamily="34" charset="0"/>
                        </a:rPr>
                        <a:t>No Sabe</a:t>
                      </a:r>
                      <a:endParaRPr lang="es-CO" sz="1600" b="0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1,9 %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61947081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  <a:latin typeface="Trebuchet MS" panose="020B0603020202020204" pitchFamily="34" charset="0"/>
                        </a:rPr>
                        <a:t>Insuficiente</a:t>
                      </a:r>
                      <a:endParaRPr lang="es-CO" sz="1600" b="0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0,5 %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7123844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>
                          <a:effectLst/>
                          <a:latin typeface="Trebuchet MS" panose="020B0603020202020204" pitchFamily="34" charset="0"/>
                        </a:rPr>
                        <a:t>Deficiente</a:t>
                      </a:r>
                      <a:endParaRPr lang="es-CO" sz="1600" b="0" i="0" u="none" strike="noStrike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0,2 %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79504172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>
                          <a:effectLst/>
                          <a:latin typeface="Trebuchet MS" panose="020B0603020202020204" pitchFamily="34" charset="0"/>
                        </a:rPr>
                        <a:t>Aceptable</a:t>
                      </a:r>
                      <a:endParaRPr lang="es-CO" sz="1600" b="0" i="0" u="none" strike="noStrike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21,1 %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9693301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>
                          <a:effectLst/>
                          <a:latin typeface="Trebuchet MS" panose="020B0603020202020204" pitchFamily="34" charset="0"/>
                        </a:rPr>
                        <a:t>Sobresaliente</a:t>
                      </a:r>
                      <a:endParaRPr lang="es-CO" sz="1600" b="0" i="0" u="none" strike="noStrike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25,2 %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149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93845013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>
                          <a:effectLst/>
                          <a:latin typeface="Trebuchet MS" panose="020B0603020202020204" pitchFamily="34" charset="0"/>
                        </a:rPr>
                        <a:t>Excelente</a:t>
                      </a:r>
                      <a:endParaRPr lang="es-CO" sz="1600" b="0" i="0" u="none" strike="noStrike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51,2 %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303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3088650"/>
                  </a:ext>
                </a:extLst>
              </a:tr>
              <a:tr h="41662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</a:rPr>
                        <a:t>Promedio: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CO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4,27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40891068"/>
                  </a:ext>
                </a:extLst>
              </a:tr>
            </a:tbl>
          </a:graphicData>
        </a:graphic>
      </p:graphicFrame>
      <p:sp>
        <p:nvSpPr>
          <p:cNvPr id="13" name="Elipse 12">
            <a:extLst>
              <a:ext uri="{FF2B5EF4-FFF2-40B4-BE49-F238E27FC236}">
                <a16:creationId xmlns:a16="http://schemas.microsoft.com/office/drawing/2014/main" id="{8C2FAEC6-ADAE-F30F-CDB0-7341828DC6E4}"/>
              </a:ext>
            </a:extLst>
          </p:cNvPr>
          <p:cNvSpPr/>
          <p:nvPr/>
        </p:nvSpPr>
        <p:spPr>
          <a:xfrm>
            <a:off x="1361640" y="4588177"/>
            <a:ext cx="847050" cy="80800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FF3201CE-1E79-58E0-91DD-F14C65A6380C}"/>
              </a:ext>
            </a:extLst>
          </p:cNvPr>
          <p:cNvSpPr txBox="1"/>
          <p:nvPr/>
        </p:nvSpPr>
        <p:spPr>
          <a:xfrm>
            <a:off x="759493" y="5591912"/>
            <a:ext cx="2051345" cy="30777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400" dirty="0"/>
              <a:t>FORTALEZA </a:t>
            </a:r>
            <a:endParaRPr lang="es-CO" sz="1400" dirty="0"/>
          </a:p>
        </p:txBody>
      </p:sp>
    </p:spTree>
    <p:extLst>
      <p:ext uri="{BB962C8B-B14F-4D97-AF65-F5344CB8AC3E}">
        <p14:creationId xmlns:p14="http://schemas.microsoft.com/office/powerpoint/2010/main" val="39893886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rchivoPaola\Dropbox\SGC ATEC\LOGOS\TEC sin eslogan 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193" y="388931"/>
            <a:ext cx="2364800" cy="1416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525416" y="3184668"/>
            <a:ext cx="18002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PROMEDIO DE SATISFACCIÒN</a:t>
            </a:r>
          </a:p>
          <a:p>
            <a:pPr algn="ctr"/>
            <a:r>
              <a:rPr lang="es-MX" dirty="0"/>
              <a:t>2024:4,2 </a:t>
            </a:r>
          </a:p>
          <a:p>
            <a:pPr algn="ctr"/>
            <a:r>
              <a:rPr lang="es-MX" dirty="0"/>
              <a:t> 2025:4,35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CB9C1F6-D96F-F321-F779-2C80D412A5E4}"/>
              </a:ext>
            </a:extLst>
          </p:cNvPr>
          <p:cNvSpPr txBox="1"/>
          <p:nvPr/>
        </p:nvSpPr>
        <p:spPr>
          <a:xfrm>
            <a:off x="3540482" y="586834"/>
            <a:ext cx="476303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s-MX" dirty="0"/>
              <a:t>RESULTADOS DE ENCUESTA DE SATISFACCIÒN </a:t>
            </a:r>
          </a:p>
          <a:p>
            <a:pPr algn="ctr"/>
            <a:r>
              <a:rPr lang="es-MX" dirty="0"/>
              <a:t>2025 </a:t>
            </a:r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1392A978-FD61-1303-7F0E-F108E511E040}"/>
              </a:ext>
            </a:extLst>
          </p:cNvPr>
          <p:cNvSpPr/>
          <p:nvPr/>
        </p:nvSpPr>
        <p:spPr>
          <a:xfrm>
            <a:off x="180208" y="2118619"/>
            <a:ext cx="2808312" cy="830997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SERVICIOS GENERALES 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963A279-1F58-48A2-C7BC-A16E83D3CC58}"/>
              </a:ext>
            </a:extLst>
          </p:cNvPr>
          <p:cNvSpPr txBox="1"/>
          <p:nvPr/>
        </p:nvSpPr>
        <p:spPr>
          <a:xfrm>
            <a:off x="3540482" y="1749287"/>
            <a:ext cx="4999087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MX" dirty="0"/>
              <a:t>El aseo de los ambientes de aprendizaje y las zonas comunes es adecuado</a:t>
            </a:r>
            <a:endParaRPr lang="es-CO" dirty="0"/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73742215-B19C-3C0C-7C63-F483C9DBF0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0288950"/>
              </p:ext>
            </p:extLst>
          </p:nvPr>
        </p:nvGraphicFramePr>
        <p:xfrm>
          <a:off x="3440930" y="2687879"/>
          <a:ext cx="5198189" cy="29637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285351">
                  <a:extLst>
                    <a:ext uri="{9D8B030D-6E8A-4147-A177-3AD203B41FA5}">
                      <a16:colId xmlns:a16="http://schemas.microsoft.com/office/drawing/2014/main" val="4171480599"/>
                    </a:ext>
                  </a:extLst>
                </a:gridCol>
                <a:gridCol w="930783">
                  <a:extLst>
                    <a:ext uri="{9D8B030D-6E8A-4147-A177-3AD203B41FA5}">
                      <a16:colId xmlns:a16="http://schemas.microsoft.com/office/drawing/2014/main" val="1139499507"/>
                    </a:ext>
                  </a:extLst>
                </a:gridCol>
                <a:gridCol w="982055">
                  <a:extLst>
                    <a:ext uri="{9D8B030D-6E8A-4147-A177-3AD203B41FA5}">
                      <a16:colId xmlns:a16="http://schemas.microsoft.com/office/drawing/2014/main" val="4037694049"/>
                    </a:ext>
                  </a:extLst>
                </a:gridCol>
              </a:tblGrid>
              <a:tr h="31044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 dirty="0">
                          <a:effectLst/>
                          <a:latin typeface="Trebuchet MS" panose="020B0603020202020204" pitchFamily="34" charset="0"/>
                        </a:rPr>
                        <a:t>PREGUNTA 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effectLst/>
                          <a:latin typeface="Trebuchet MS" panose="020B0603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800" b="0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985795"/>
                  </a:ext>
                </a:extLst>
              </a:tr>
              <a:tr h="31044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  <a:latin typeface="Trebuchet MS" panose="020B0603020202020204" pitchFamily="34" charset="0"/>
                        </a:rPr>
                        <a:t>No Sabe</a:t>
                      </a:r>
                      <a:endParaRPr lang="es-CO" sz="1600" b="0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1,2 %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61947081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  <a:latin typeface="Trebuchet MS" panose="020B0603020202020204" pitchFamily="34" charset="0"/>
                        </a:rPr>
                        <a:t>Insuficiente</a:t>
                      </a:r>
                      <a:endParaRPr lang="es-CO" sz="1600" b="0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0,7 %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7123844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>
                          <a:effectLst/>
                          <a:latin typeface="Trebuchet MS" panose="020B0603020202020204" pitchFamily="34" charset="0"/>
                        </a:rPr>
                        <a:t>Deficiente</a:t>
                      </a:r>
                      <a:endParaRPr lang="es-CO" sz="1600" b="0" i="0" u="none" strike="noStrike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18,9 %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112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79504172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>
                          <a:effectLst/>
                          <a:latin typeface="Trebuchet MS" panose="020B0603020202020204" pitchFamily="34" charset="0"/>
                        </a:rPr>
                        <a:t>Aceptable</a:t>
                      </a:r>
                      <a:endParaRPr lang="es-CO" sz="1600" b="0" i="0" u="none" strike="noStrike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24,0 %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142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9693301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>
                          <a:effectLst/>
                          <a:latin typeface="Trebuchet MS" panose="020B0603020202020204" pitchFamily="34" charset="0"/>
                        </a:rPr>
                        <a:t>Sobresaliente</a:t>
                      </a:r>
                      <a:endParaRPr lang="es-CO" sz="1600" b="0" i="0" u="none" strike="noStrike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55,2 %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327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93845013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>
                          <a:effectLst/>
                          <a:latin typeface="Trebuchet MS" panose="020B0603020202020204" pitchFamily="34" charset="0"/>
                        </a:rPr>
                        <a:t>Excelente</a:t>
                      </a:r>
                      <a:endParaRPr lang="es-CO" sz="1600" b="0" i="0" u="none" strike="noStrike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1,2 %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3088650"/>
                  </a:ext>
                </a:extLst>
              </a:tr>
              <a:tr h="66937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</a:rPr>
                        <a:t>Promedio: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CO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4,35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40891068"/>
                  </a:ext>
                </a:extLst>
              </a:tr>
            </a:tbl>
          </a:graphicData>
        </a:graphic>
      </p:graphicFrame>
      <p:sp>
        <p:nvSpPr>
          <p:cNvPr id="13" name="Elipse 12">
            <a:extLst>
              <a:ext uri="{FF2B5EF4-FFF2-40B4-BE49-F238E27FC236}">
                <a16:creationId xmlns:a16="http://schemas.microsoft.com/office/drawing/2014/main" id="{8C2FAEC6-ADAE-F30F-CDB0-7341828DC6E4}"/>
              </a:ext>
            </a:extLst>
          </p:cNvPr>
          <p:cNvSpPr/>
          <p:nvPr/>
        </p:nvSpPr>
        <p:spPr>
          <a:xfrm>
            <a:off x="1001991" y="4620049"/>
            <a:ext cx="847050" cy="80800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FF3201CE-1E79-58E0-91DD-F14C65A6380C}"/>
              </a:ext>
            </a:extLst>
          </p:cNvPr>
          <p:cNvSpPr txBox="1"/>
          <p:nvPr/>
        </p:nvSpPr>
        <p:spPr>
          <a:xfrm>
            <a:off x="558691" y="5671849"/>
            <a:ext cx="2051345" cy="30777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400" dirty="0"/>
              <a:t>FORTALEZA </a:t>
            </a:r>
            <a:endParaRPr lang="es-CO" sz="1400" dirty="0"/>
          </a:p>
        </p:txBody>
      </p:sp>
    </p:spTree>
    <p:extLst>
      <p:ext uri="{BB962C8B-B14F-4D97-AF65-F5344CB8AC3E}">
        <p14:creationId xmlns:p14="http://schemas.microsoft.com/office/powerpoint/2010/main" val="8023543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rchivoPaola\Dropbox\SGC ATEC\LOGOS\TEC sin eslogan 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193" y="388931"/>
            <a:ext cx="2364800" cy="1416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525416" y="3184668"/>
            <a:ext cx="18002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PROMEDIO DE SATISFACCIÒN</a:t>
            </a:r>
          </a:p>
          <a:p>
            <a:pPr algn="ctr"/>
            <a:r>
              <a:rPr lang="es-MX" dirty="0"/>
              <a:t>2024: 4,2 </a:t>
            </a:r>
          </a:p>
          <a:p>
            <a:pPr algn="ctr"/>
            <a:r>
              <a:rPr lang="es-MX" dirty="0"/>
              <a:t>2025: 4,3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CB9C1F6-D96F-F321-F779-2C80D412A5E4}"/>
              </a:ext>
            </a:extLst>
          </p:cNvPr>
          <p:cNvSpPr txBox="1"/>
          <p:nvPr/>
        </p:nvSpPr>
        <p:spPr>
          <a:xfrm>
            <a:off x="3540482" y="586834"/>
            <a:ext cx="476303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s-MX" dirty="0"/>
              <a:t>RESULTADOS DE ENCUESTA DE SATISFACCIÒN </a:t>
            </a:r>
          </a:p>
          <a:p>
            <a:pPr algn="ctr"/>
            <a:r>
              <a:rPr lang="es-MX" dirty="0"/>
              <a:t>2025</a:t>
            </a:r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1392A978-FD61-1303-7F0E-F108E511E040}"/>
              </a:ext>
            </a:extLst>
          </p:cNvPr>
          <p:cNvSpPr/>
          <p:nvPr/>
        </p:nvSpPr>
        <p:spPr>
          <a:xfrm>
            <a:off x="180208" y="2118619"/>
            <a:ext cx="2808312" cy="830997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SERVICIOS GENERALES 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963A279-1F58-48A2-C7BC-A16E83D3CC58}"/>
              </a:ext>
            </a:extLst>
          </p:cNvPr>
          <p:cNvSpPr txBox="1"/>
          <p:nvPr/>
        </p:nvSpPr>
        <p:spPr>
          <a:xfrm>
            <a:off x="3540482" y="1749287"/>
            <a:ext cx="499908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MX" dirty="0"/>
              <a:t>       El aseo de los baños es adecuado</a:t>
            </a:r>
            <a:endParaRPr lang="es-CO" dirty="0"/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73742215-B19C-3C0C-7C63-F483C9DBF0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4114446"/>
              </p:ext>
            </p:extLst>
          </p:nvPr>
        </p:nvGraphicFramePr>
        <p:xfrm>
          <a:off x="3440930" y="2687879"/>
          <a:ext cx="5198189" cy="29637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285351">
                  <a:extLst>
                    <a:ext uri="{9D8B030D-6E8A-4147-A177-3AD203B41FA5}">
                      <a16:colId xmlns:a16="http://schemas.microsoft.com/office/drawing/2014/main" val="4171480599"/>
                    </a:ext>
                  </a:extLst>
                </a:gridCol>
                <a:gridCol w="930783">
                  <a:extLst>
                    <a:ext uri="{9D8B030D-6E8A-4147-A177-3AD203B41FA5}">
                      <a16:colId xmlns:a16="http://schemas.microsoft.com/office/drawing/2014/main" val="1139499507"/>
                    </a:ext>
                  </a:extLst>
                </a:gridCol>
                <a:gridCol w="982055">
                  <a:extLst>
                    <a:ext uri="{9D8B030D-6E8A-4147-A177-3AD203B41FA5}">
                      <a16:colId xmlns:a16="http://schemas.microsoft.com/office/drawing/2014/main" val="4037694049"/>
                    </a:ext>
                  </a:extLst>
                </a:gridCol>
              </a:tblGrid>
              <a:tr h="31044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 dirty="0">
                          <a:effectLst/>
                          <a:latin typeface="Trebuchet MS" panose="020B0603020202020204" pitchFamily="34" charset="0"/>
                        </a:rPr>
                        <a:t>PREGUNTA 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effectLst/>
                          <a:latin typeface="Trebuchet MS" panose="020B0603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800" b="0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0352232"/>
                  </a:ext>
                </a:extLst>
              </a:tr>
              <a:tr h="31044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  <a:latin typeface="Trebuchet MS" panose="020B0603020202020204" pitchFamily="34" charset="0"/>
                        </a:rPr>
                        <a:t>No Sabe</a:t>
                      </a:r>
                      <a:endParaRPr lang="es-CO" sz="1600" b="0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1,4 %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61947081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  <a:latin typeface="Trebuchet MS" panose="020B0603020202020204" pitchFamily="34" charset="0"/>
                        </a:rPr>
                        <a:t>Insuficiente</a:t>
                      </a:r>
                      <a:endParaRPr lang="es-CO" sz="1600" b="0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1,0 %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7123844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>
                          <a:effectLst/>
                          <a:latin typeface="Trebuchet MS" panose="020B0603020202020204" pitchFamily="34" charset="0"/>
                        </a:rPr>
                        <a:t>Deficiente</a:t>
                      </a:r>
                      <a:endParaRPr lang="es-CO" sz="1600" b="0" i="0" u="none" strike="noStrike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0,8 %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79504172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>
                          <a:effectLst/>
                          <a:latin typeface="Trebuchet MS" panose="020B0603020202020204" pitchFamily="34" charset="0"/>
                        </a:rPr>
                        <a:t>Aceptable</a:t>
                      </a:r>
                      <a:endParaRPr lang="es-CO" sz="1600" b="0" i="0" u="none" strike="noStrike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20,1 %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119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9693301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>
                          <a:effectLst/>
                          <a:latin typeface="Trebuchet MS" panose="020B0603020202020204" pitchFamily="34" charset="0"/>
                        </a:rPr>
                        <a:t>Sobresaliente</a:t>
                      </a:r>
                      <a:endParaRPr lang="es-CO" sz="1600" b="0" i="0" u="none" strike="noStrike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24,2 %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143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93845013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>
                          <a:effectLst/>
                          <a:latin typeface="Trebuchet MS" panose="020B0603020202020204" pitchFamily="34" charset="0"/>
                        </a:rPr>
                        <a:t>Excelente</a:t>
                      </a:r>
                      <a:endParaRPr lang="es-CO" sz="1600" b="0" i="0" u="none" strike="noStrike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52,5 %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311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3088650"/>
                  </a:ext>
                </a:extLst>
              </a:tr>
              <a:tr h="66937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</a:rPr>
                        <a:t>Promedio: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CO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4, 28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40891068"/>
                  </a:ext>
                </a:extLst>
              </a:tr>
            </a:tbl>
          </a:graphicData>
        </a:graphic>
      </p:graphicFrame>
      <p:sp>
        <p:nvSpPr>
          <p:cNvPr id="13" name="Elipse 12">
            <a:extLst>
              <a:ext uri="{FF2B5EF4-FFF2-40B4-BE49-F238E27FC236}">
                <a16:creationId xmlns:a16="http://schemas.microsoft.com/office/drawing/2014/main" id="{8C2FAEC6-ADAE-F30F-CDB0-7341828DC6E4}"/>
              </a:ext>
            </a:extLst>
          </p:cNvPr>
          <p:cNvSpPr/>
          <p:nvPr/>
        </p:nvSpPr>
        <p:spPr>
          <a:xfrm>
            <a:off x="1001991" y="4638697"/>
            <a:ext cx="847050" cy="80800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FF3201CE-1E79-58E0-91DD-F14C65A6380C}"/>
              </a:ext>
            </a:extLst>
          </p:cNvPr>
          <p:cNvSpPr txBox="1"/>
          <p:nvPr/>
        </p:nvSpPr>
        <p:spPr>
          <a:xfrm>
            <a:off x="558691" y="5671849"/>
            <a:ext cx="2051345" cy="30777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400" dirty="0"/>
              <a:t>FORTALEZA </a:t>
            </a:r>
            <a:endParaRPr lang="es-CO" sz="1400" dirty="0"/>
          </a:p>
        </p:txBody>
      </p:sp>
    </p:spTree>
    <p:extLst>
      <p:ext uri="{BB962C8B-B14F-4D97-AF65-F5344CB8AC3E}">
        <p14:creationId xmlns:p14="http://schemas.microsoft.com/office/powerpoint/2010/main" val="33693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rchivoPaola\Dropbox\SGC ATEC\LOGOS\TEC sin eslogan 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193" y="388931"/>
            <a:ext cx="2364800" cy="1416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525416" y="3184668"/>
            <a:ext cx="1800200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PROMEDIO DE SATISFACCIÒN</a:t>
            </a:r>
          </a:p>
          <a:p>
            <a:pPr algn="ctr"/>
            <a:endParaRPr lang="es-MX" dirty="0"/>
          </a:p>
          <a:p>
            <a:pPr algn="ctr"/>
            <a:r>
              <a:rPr lang="es-MX" dirty="0"/>
              <a:t>2024: 4,0</a:t>
            </a:r>
          </a:p>
          <a:p>
            <a:pPr algn="ctr"/>
            <a:r>
              <a:rPr lang="es-MX" dirty="0"/>
              <a:t>2025: 4,17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CB9C1F6-D96F-F321-F779-2C80D412A5E4}"/>
              </a:ext>
            </a:extLst>
          </p:cNvPr>
          <p:cNvSpPr txBox="1"/>
          <p:nvPr/>
        </p:nvSpPr>
        <p:spPr>
          <a:xfrm>
            <a:off x="3540482" y="586834"/>
            <a:ext cx="476303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s-MX" dirty="0"/>
              <a:t>RESULTADOS DE ENCUESTA DE SATISFACCIÒN </a:t>
            </a:r>
          </a:p>
          <a:p>
            <a:pPr algn="ctr"/>
            <a:r>
              <a:rPr lang="es-MX" dirty="0"/>
              <a:t>2025</a:t>
            </a:r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1392A978-FD61-1303-7F0E-F108E511E040}"/>
              </a:ext>
            </a:extLst>
          </p:cNvPr>
          <p:cNvSpPr/>
          <p:nvPr/>
        </p:nvSpPr>
        <p:spPr>
          <a:xfrm>
            <a:off x="180208" y="2118619"/>
            <a:ext cx="2808312" cy="830997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SERVICIOS GENERALES  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963A279-1F58-48A2-C7BC-A16E83D3CC58}"/>
              </a:ext>
            </a:extLst>
          </p:cNvPr>
          <p:cNvSpPr txBox="1"/>
          <p:nvPr/>
        </p:nvSpPr>
        <p:spPr>
          <a:xfrm>
            <a:off x="3517016" y="1516870"/>
            <a:ext cx="4999087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MX"/>
              <a:t>La iluminación y ventilación de los baños, aulas, talleres, y de las zonas comunes es adecuada</a:t>
            </a:r>
            <a:endParaRPr lang="es-CO" dirty="0"/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73742215-B19C-3C0C-7C63-F483C9DBF0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6130151"/>
              </p:ext>
            </p:extLst>
          </p:nvPr>
        </p:nvGraphicFramePr>
        <p:xfrm>
          <a:off x="3440930" y="2852936"/>
          <a:ext cx="5198189" cy="315433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285351">
                  <a:extLst>
                    <a:ext uri="{9D8B030D-6E8A-4147-A177-3AD203B41FA5}">
                      <a16:colId xmlns:a16="http://schemas.microsoft.com/office/drawing/2014/main" val="4171480599"/>
                    </a:ext>
                  </a:extLst>
                </a:gridCol>
                <a:gridCol w="930783">
                  <a:extLst>
                    <a:ext uri="{9D8B030D-6E8A-4147-A177-3AD203B41FA5}">
                      <a16:colId xmlns:a16="http://schemas.microsoft.com/office/drawing/2014/main" val="1139499507"/>
                    </a:ext>
                  </a:extLst>
                </a:gridCol>
                <a:gridCol w="982055">
                  <a:extLst>
                    <a:ext uri="{9D8B030D-6E8A-4147-A177-3AD203B41FA5}">
                      <a16:colId xmlns:a16="http://schemas.microsoft.com/office/drawing/2014/main" val="4037694049"/>
                    </a:ext>
                  </a:extLst>
                </a:gridCol>
              </a:tblGrid>
              <a:tr h="14539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 dirty="0">
                          <a:effectLst/>
                          <a:latin typeface="Trebuchet MS" panose="020B0603020202020204" pitchFamily="34" charset="0"/>
                        </a:rPr>
                        <a:t>PREGUNTA 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effectLst/>
                          <a:latin typeface="Trebuchet MS" panose="020B0603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800" b="0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  <a:p>
                      <a:pPr algn="ctr" fontAlgn="b"/>
                      <a:endParaRPr lang="es-CO" sz="1800" b="0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8899731"/>
                  </a:ext>
                </a:extLst>
              </a:tr>
              <a:tr h="14539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  <a:latin typeface="Trebuchet MS" panose="020B0603020202020204" pitchFamily="34" charset="0"/>
                        </a:rPr>
                        <a:t>No Sabe</a:t>
                      </a:r>
                      <a:endParaRPr lang="es-CO" sz="1600" b="0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0,8 %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61947081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  <a:latin typeface="Trebuchet MS" panose="020B0603020202020204" pitchFamily="34" charset="0"/>
                        </a:rPr>
                        <a:t>Insuficiente</a:t>
                      </a:r>
                      <a:endParaRPr lang="es-CO" sz="1600" b="0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1,9 %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7123844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>
                          <a:effectLst/>
                          <a:latin typeface="Trebuchet MS" panose="020B0603020202020204" pitchFamily="34" charset="0"/>
                        </a:rPr>
                        <a:t>Deficiente</a:t>
                      </a:r>
                      <a:endParaRPr lang="es-CO" sz="1600" b="0" i="0" u="none" strike="noStrike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21,3 %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126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79504172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>
                          <a:effectLst/>
                          <a:latin typeface="Trebuchet MS" panose="020B0603020202020204" pitchFamily="34" charset="0"/>
                        </a:rPr>
                        <a:t>Aceptable</a:t>
                      </a:r>
                      <a:endParaRPr lang="es-CO" sz="1600" b="0" i="0" u="none" strike="noStrike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19,9 %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118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9693301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>
                          <a:effectLst/>
                          <a:latin typeface="Trebuchet MS" panose="020B0603020202020204" pitchFamily="34" charset="0"/>
                        </a:rPr>
                        <a:t>Sobresaliente</a:t>
                      </a:r>
                      <a:endParaRPr lang="es-CO" sz="1600" b="0" i="0" u="none" strike="noStrike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52,7 %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312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93845013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>
                          <a:effectLst/>
                          <a:latin typeface="Trebuchet MS" panose="020B0603020202020204" pitchFamily="34" charset="0"/>
                        </a:rPr>
                        <a:t>Excelente</a:t>
                      </a:r>
                      <a:endParaRPr lang="es-CO" sz="1600" b="0" i="0" u="none" strike="noStrike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3,4 %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3088650"/>
                  </a:ext>
                </a:extLst>
              </a:tr>
              <a:tr h="66937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  <a:latin typeface="Trebuchet MS" panose="020B0603020202020204" pitchFamily="34" charset="0"/>
                        </a:rPr>
                        <a:t>Promedio:</a:t>
                      </a:r>
                      <a:endParaRPr lang="es-CO" sz="1600" b="0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CO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>
                          <a:effectLst/>
                          <a:latin typeface="Trebuchet MS" panose="020B0603020202020204" pitchFamily="34" charset="0"/>
                        </a:rPr>
                        <a:t>4,17</a:t>
                      </a:r>
                      <a:endParaRPr lang="es-CO" sz="1600" b="0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40891068"/>
                  </a:ext>
                </a:extLst>
              </a:tr>
            </a:tbl>
          </a:graphicData>
        </a:graphic>
      </p:graphicFrame>
      <p:sp>
        <p:nvSpPr>
          <p:cNvPr id="7" name="Elipse 6">
            <a:extLst>
              <a:ext uri="{FF2B5EF4-FFF2-40B4-BE49-F238E27FC236}">
                <a16:creationId xmlns:a16="http://schemas.microsoft.com/office/drawing/2014/main" id="{D33FA198-66DB-B69C-8BC7-30ABE243026A}"/>
              </a:ext>
            </a:extLst>
          </p:cNvPr>
          <p:cNvSpPr/>
          <p:nvPr/>
        </p:nvSpPr>
        <p:spPr>
          <a:xfrm>
            <a:off x="1157015" y="4827240"/>
            <a:ext cx="847050" cy="80800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09C53F3-9628-6070-9177-1DA741261D71}"/>
              </a:ext>
            </a:extLst>
          </p:cNvPr>
          <p:cNvSpPr txBox="1"/>
          <p:nvPr/>
        </p:nvSpPr>
        <p:spPr>
          <a:xfrm>
            <a:off x="554867" y="5833678"/>
            <a:ext cx="2051345" cy="30777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400" dirty="0"/>
              <a:t>FORTALEZA </a:t>
            </a:r>
            <a:endParaRPr lang="es-CO" sz="1400" dirty="0"/>
          </a:p>
        </p:txBody>
      </p:sp>
    </p:spTree>
    <p:extLst>
      <p:ext uri="{BB962C8B-B14F-4D97-AF65-F5344CB8AC3E}">
        <p14:creationId xmlns:p14="http://schemas.microsoft.com/office/powerpoint/2010/main" val="41003978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rchivoPaola\Dropbox\SGC ATEC\LOGOS\TEC sin eslogan 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193" y="388931"/>
            <a:ext cx="2364800" cy="1416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525416" y="3184668"/>
            <a:ext cx="1800200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PROMEDIO DE SATISFACCIÒN</a:t>
            </a:r>
          </a:p>
          <a:p>
            <a:pPr algn="ctr"/>
            <a:endParaRPr lang="es-MX" dirty="0"/>
          </a:p>
          <a:p>
            <a:pPr algn="ctr"/>
            <a:r>
              <a:rPr lang="es-MX" dirty="0"/>
              <a:t>2024: 4,0</a:t>
            </a:r>
          </a:p>
          <a:p>
            <a:pPr algn="ctr"/>
            <a:r>
              <a:rPr lang="es-MX" dirty="0"/>
              <a:t>2025: 4,1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CB9C1F6-D96F-F321-F779-2C80D412A5E4}"/>
              </a:ext>
            </a:extLst>
          </p:cNvPr>
          <p:cNvSpPr txBox="1"/>
          <p:nvPr/>
        </p:nvSpPr>
        <p:spPr>
          <a:xfrm>
            <a:off x="3716934" y="530787"/>
            <a:ext cx="476303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s-MX" dirty="0"/>
              <a:t>RESULTADOS DE ENCUESTA DE SATISFACCIÒN </a:t>
            </a:r>
          </a:p>
          <a:p>
            <a:pPr algn="ctr"/>
            <a:r>
              <a:rPr lang="es-MX" dirty="0"/>
              <a:t>2025</a:t>
            </a:r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1392A978-FD61-1303-7F0E-F108E511E040}"/>
              </a:ext>
            </a:extLst>
          </p:cNvPr>
          <p:cNvSpPr/>
          <p:nvPr/>
        </p:nvSpPr>
        <p:spPr>
          <a:xfrm>
            <a:off x="46543" y="1917811"/>
            <a:ext cx="3095648" cy="830997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SERVICIOS</a:t>
            </a:r>
          </a:p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COMPLEMENTARIOS 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963A279-1F58-48A2-C7BC-A16E83D3CC58}"/>
              </a:ext>
            </a:extLst>
          </p:cNvPr>
          <p:cNvSpPr txBox="1"/>
          <p:nvPr/>
        </p:nvSpPr>
        <p:spPr>
          <a:xfrm>
            <a:off x="3598909" y="1323498"/>
            <a:ext cx="4999087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MX" dirty="0"/>
              <a:t>Cafetería:  Las personas encargadas brindan un trato amable y respetuoso a los estudiantes. y tienen una adecuada </a:t>
            </a:r>
            <a:r>
              <a:rPr lang="es-MX" dirty="0" err="1"/>
              <a:t>presentaciòn</a:t>
            </a:r>
            <a:r>
              <a:rPr lang="es-MX" dirty="0"/>
              <a:t> personal</a:t>
            </a:r>
            <a:endParaRPr lang="es-CO" dirty="0"/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73742215-B19C-3C0C-7C63-F483C9DBF0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9765493"/>
              </p:ext>
            </p:extLst>
          </p:nvPr>
        </p:nvGraphicFramePr>
        <p:xfrm>
          <a:off x="3549352" y="2670207"/>
          <a:ext cx="5198189" cy="288001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285351">
                  <a:extLst>
                    <a:ext uri="{9D8B030D-6E8A-4147-A177-3AD203B41FA5}">
                      <a16:colId xmlns:a16="http://schemas.microsoft.com/office/drawing/2014/main" val="4171480599"/>
                    </a:ext>
                  </a:extLst>
                </a:gridCol>
                <a:gridCol w="930783">
                  <a:extLst>
                    <a:ext uri="{9D8B030D-6E8A-4147-A177-3AD203B41FA5}">
                      <a16:colId xmlns:a16="http://schemas.microsoft.com/office/drawing/2014/main" val="1139499507"/>
                    </a:ext>
                  </a:extLst>
                </a:gridCol>
                <a:gridCol w="982055">
                  <a:extLst>
                    <a:ext uri="{9D8B030D-6E8A-4147-A177-3AD203B41FA5}">
                      <a16:colId xmlns:a16="http://schemas.microsoft.com/office/drawing/2014/main" val="403769404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 dirty="0">
                          <a:effectLst/>
                          <a:latin typeface="Trebuchet MS" panose="020B0603020202020204" pitchFamily="34" charset="0"/>
                        </a:rPr>
                        <a:t>PREGUNTA 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effectLst/>
                          <a:latin typeface="Trebuchet MS" panose="020B0603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800" b="0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50104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  <a:latin typeface="+mn-lt"/>
                        </a:rPr>
                        <a:t>No Sabe</a:t>
                      </a:r>
                      <a:endParaRPr lang="es-CO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2,4 %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61947081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  <a:latin typeface="+mn-lt"/>
                        </a:rPr>
                        <a:t>Insuficiente</a:t>
                      </a:r>
                      <a:endParaRPr lang="es-CO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2,0 %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7123844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>
                          <a:effectLst/>
                          <a:latin typeface="+mn-lt"/>
                        </a:rPr>
                        <a:t>Deficiente</a:t>
                      </a:r>
                      <a:endParaRPr lang="es-CO" sz="1600" b="0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1,7 %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79504172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>
                          <a:effectLst/>
                          <a:latin typeface="+mn-lt"/>
                        </a:rPr>
                        <a:t>Aceptable</a:t>
                      </a:r>
                      <a:endParaRPr lang="es-CO" sz="1600" b="0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23,1 %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137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9693301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>
                          <a:effectLst/>
                          <a:latin typeface="+mn-lt"/>
                        </a:rPr>
                        <a:t>Sobresaliente</a:t>
                      </a:r>
                      <a:endParaRPr lang="es-CO" sz="1600" b="0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23,8 %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141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93845013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>
                          <a:effectLst/>
                          <a:latin typeface="+mn-lt"/>
                        </a:rPr>
                        <a:t>Excelente</a:t>
                      </a:r>
                      <a:endParaRPr lang="es-CO" sz="1600" b="0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47,0 %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278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3088650"/>
                  </a:ext>
                </a:extLst>
              </a:tr>
              <a:tr h="66937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  <a:latin typeface="Trebuchet MS" panose="020B0603020202020204" pitchFamily="34" charset="0"/>
                        </a:rPr>
                        <a:t>Promedio:</a:t>
                      </a:r>
                      <a:endParaRPr lang="es-CO" sz="1600" b="0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CO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>
                          <a:effectLst/>
                          <a:latin typeface="Trebuchet MS" panose="020B0603020202020204" pitchFamily="34" charset="0"/>
                        </a:rPr>
                        <a:t>4,1</a:t>
                      </a:r>
                      <a:endParaRPr lang="es-CO" sz="1600" b="0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40891068"/>
                  </a:ext>
                </a:extLst>
              </a:tr>
            </a:tbl>
          </a:graphicData>
        </a:graphic>
      </p:graphicFrame>
      <p:sp>
        <p:nvSpPr>
          <p:cNvPr id="3" name="CuadroTexto 2">
            <a:extLst>
              <a:ext uri="{FF2B5EF4-FFF2-40B4-BE49-F238E27FC236}">
                <a16:creationId xmlns:a16="http://schemas.microsoft.com/office/drawing/2014/main" id="{5736345A-A47A-FD00-0A76-96E34D0C39D0}"/>
              </a:ext>
            </a:extLst>
          </p:cNvPr>
          <p:cNvSpPr txBox="1"/>
          <p:nvPr/>
        </p:nvSpPr>
        <p:spPr>
          <a:xfrm>
            <a:off x="399843" y="6026172"/>
            <a:ext cx="2051345" cy="30777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400" dirty="0"/>
              <a:t>FORTALEZA </a:t>
            </a:r>
            <a:endParaRPr lang="es-CO" sz="1400" dirty="0"/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9F972311-6AC5-5D5C-7E08-68EA9820E8C7}"/>
              </a:ext>
            </a:extLst>
          </p:cNvPr>
          <p:cNvSpPr/>
          <p:nvPr/>
        </p:nvSpPr>
        <p:spPr>
          <a:xfrm>
            <a:off x="1001991" y="4940081"/>
            <a:ext cx="847050" cy="80800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3077645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rchivoPaola\Dropbox\SGC ATEC\LOGOS\TEC sin eslogan 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193" y="388931"/>
            <a:ext cx="2364800" cy="1416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704853" y="3149604"/>
            <a:ext cx="1800200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PROMEDIO DE SATISFACCIÒN</a:t>
            </a:r>
          </a:p>
          <a:p>
            <a:pPr algn="ctr"/>
            <a:endParaRPr lang="es-MX" dirty="0"/>
          </a:p>
          <a:p>
            <a:pPr algn="ctr"/>
            <a:r>
              <a:rPr lang="es-MX" dirty="0"/>
              <a:t>2024:4,0 </a:t>
            </a:r>
          </a:p>
          <a:p>
            <a:pPr algn="ctr"/>
            <a:r>
              <a:rPr lang="es-MX" dirty="0"/>
              <a:t> 2025:4,13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CB9C1F6-D96F-F321-F779-2C80D412A5E4}"/>
              </a:ext>
            </a:extLst>
          </p:cNvPr>
          <p:cNvSpPr txBox="1"/>
          <p:nvPr/>
        </p:nvSpPr>
        <p:spPr>
          <a:xfrm>
            <a:off x="3540482" y="586834"/>
            <a:ext cx="476303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s-MX" dirty="0"/>
              <a:t>RESULTADOS DE ENCUESTA DE SATISFACCIÒN </a:t>
            </a:r>
          </a:p>
          <a:p>
            <a:pPr algn="ctr"/>
            <a:r>
              <a:rPr lang="es-MX" dirty="0"/>
              <a:t>2025 </a:t>
            </a:r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1392A978-FD61-1303-7F0E-F108E511E040}"/>
              </a:ext>
            </a:extLst>
          </p:cNvPr>
          <p:cNvSpPr/>
          <p:nvPr/>
        </p:nvSpPr>
        <p:spPr>
          <a:xfrm>
            <a:off x="180208" y="2118619"/>
            <a:ext cx="3095648" cy="830997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SERVICIOS</a:t>
            </a:r>
          </a:p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COMPLEMENTARIOS 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963A279-1F58-48A2-C7BC-A16E83D3CC58}"/>
              </a:ext>
            </a:extLst>
          </p:cNvPr>
          <p:cNvSpPr txBox="1"/>
          <p:nvPr/>
        </p:nvSpPr>
        <p:spPr>
          <a:xfrm>
            <a:off x="3517016" y="1516870"/>
            <a:ext cx="4999087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MX" dirty="0"/>
              <a:t>Cafetería: Los sitios donde se presta el servicio están aseados</a:t>
            </a:r>
            <a:endParaRPr lang="es-CO" dirty="0"/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73742215-B19C-3C0C-7C63-F483C9DBF0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9470941"/>
              </p:ext>
            </p:extLst>
          </p:nvPr>
        </p:nvGraphicFramePr>
        <p:xfrm>
          <a:off x="3540482" y="2534117"/>
          <a:ext cx="5198189" cy="296177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285351">
                  <a:extLst>
                    <a:ext uri="{9D8B030D-6E8A-4147-A177-3AD203B41FA5}">
                      <a16:colId xmlns:a16="http://schemas.microsoft.com/office/drawing/2014/main" val="4171480599"/>
                    </a:ext>
                  </a:extLst>
                </a:gridCol>
                <a:gridCol w="930783">
                  <a:extLst>
                    <a:ext uri="{9D8B030D-6E8A-4147-A177-3AD203B41FA5}">
                      <a16:colId xmlns:a16="http://schemas.microsoft.com/office/drawing/2014/main" val="1139499507"/>
                    </a:ext>
                  </a:extLst>
                </a:gridCol>
                <a:gridCol w="982055">
                  <a:extLst>
                    <a:ext uri="{9D8B030D-6E8A-4147-A177-3AD203B41FA5}">
                      <a16:colId xmlns:a16="http://schemas.microsoft.com/office/drawing/2014/main" val="4037694049"/>
                    </a:ext>
                  </a:extLst>
                </a:gridCol>
              </a:tblGrid>
              <a:tr h="36560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 dirty="0">
                          <a:effectLst/>
                          <a:latin typeface="Trebuchet MS" panose="020B0603020202020204" pitchFamily="34" charset="0"/>
                        </a:rPr>
                        <a:t>PREGUNTA 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effectLst/>
                          <a:latin typeface="Trebuchet MS" panose="020B0603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800" b="0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8293566"/>
                  </a:ext>
                </a:extLst>
              </a:tr>
              <a:tr h="14539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  <a:latin typeface="Trebuchet MS" panose="020B0603020202020204" pitchFamily="34" charset="0"/>
                        </a:rPr>
                        <a:t>No Sabe</a:t>
                      </a:r>
                      <a:endParaRPr lang="es-CO" sz="1600" b="0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2,0 %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61947081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  <a:latin typeface="Trebuchet MS" panose="020B0603020202020204" pitchFamily="34" charset="0"/>
                        </a:rPr>
                        <a:t>Insuficiente</a:t>
                      </a:r>
                      <a:endParaRPr lang="es-CO" sz="1600" b="0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1,2 %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7123844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>
                          <a:effectLst/>
                          <a:latin typeface="Trebuchet MS" panose="020B0603020202020204" pitchFamily="34" charset="0"/>
                        </a:rPr>
                        <a:t>Deficiente</a:t>
                      </a:r>
                      <a:endParaRPr lang="es-CO" sz="1600" b="0" i="0" u="none" strike="noStrike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1,5 %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79504172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>
                          <a:effectLst/>
                          <a:latin typeface="Trebuchet MS" panose="020B0603020202020204" pitchFamily="34" charset="0"/>
                        </a:rPr>
                        <a:t>Aceptable</a:t>
                      </a:r>
                      <a:endParaRPr lang="es-CO" sz="1600" b="0" i="0" u="none" strike="noStrike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24,0 %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142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9693301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>
                          <a:effectLst/>
                          <a:latin typeface="Trebuchet MS" panose="020B0603020202020204" pitchFamily="34" charset="0"/>
                        </a:rPr>
                        <a:t>Sobresaliente</a:t>
                      </a:r>
                      <a:endParaRPr lang="es-CO" sz="1600" b="0" i="0" u="none" strike="noStrike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22,3 %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132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93845013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>
                          <a:effectLst/>
                          <a:latin typeface="Trebuchet MS" panose="020B0603020202020204" pitchFamily="34" charset="0"/>
                        </a:rPr>
                        <a:t>Excelente</a:t>
                      </a:r>
                      <a:endParaRPr lang="es-CO" sz="1600" b="0" i="0" u="none" strike="noStrike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49,0 %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290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3088650"/>
                  </a:ext>
                </a:extLst>
              </a:tr>
              <a:tr h="66937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  <a:latin typeface="Trebuchet MS" panose="020B0603020202020204" pitchFamily="34" charset="0"/>
                        </a:rPr>
                        <a:t>Promedio:</a:t>
                      </a:r>
                      <a:endParaRPr lang="es-CO" sz="1600" b="0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CO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>
                          <a:effectLst/>
                          <a:latin typeface="Trebuchet MS" panose="020B0603020202020204" pitchFamily="34" charset="0"/>
                        </a:rPr>
                        <a:t>4,13</a:t>
                      </a:r>
                      <a:endParaRPr lang="es-CO" sz="1600" b="0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40891068"/>
                  </a:ext>
                </a:extLst>
              </a:tr>
            </a:tbl>
          </a:graphicData>
        </a:graphic>
      </p:graphicFrame>
      <p:sp>
        <p:nvSpPr>
          <p:cNvPr id="7" name="Elipse 6">
            <a:extLst>
              <a:ext uri="{FF2B5EF4-FFF2-40B4-BE49-F238E27FC236}">
                <a16:creationId xmlns:a16="http://schemas.microsoft.com/office/drawing/2014/main" id="{DA0968CD-A2BC-4287-5F6B-65D4ED0D6CC5}"/>
              </a:ext>
            </a:extLst>
          </p:cNvPr>
          <p:cNvSpPr/>
          <p:nvPr/>
        </p:nvSpPr>
        <p:spPr>
          <a:xfrm>
            <a:off x="1157015" y="4827240"/>
            <a:ext cx="847050" cy="80800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F46ABB77-98C3-BF63-C18D-FF58ACFFC483}"/>
              </a:ext>
            </a:extLst>
          </p:cNvPr>
          <p:cNvSpPr txBox="1"/>
          <p:nvPr/>
        </p:nvSpPr>
        <p:spPr>
          <a:xfrm>
            <a:off x="579280" y="5835554"/>
            <a:ext cx="2051345" cy="30777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400" dirty="0"/>
              <a:t>FORTALEZA </a:t>
            </a:r>
            <a:endParaRPr lang="es-CO" sz="1400" dirty="0"/>
          </a:p>
        </p:txBody>
      </p:sp>
    </p:spTree>
    <p:extLst>
      <p:ext uri="{BB962C8B-B14F-4D97-AF65-F5344CB8AC3E}">
        <p14:creationId xmlns:p14="http://schemas.microsoft.com/office/powerpoint/2010/main" val="2443318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rchivoPaola\Dropbox\SGC ATEC\LOGOS\TEC sin eslogan 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-11641"/>
            <a:ext cx="1714984" cy="1027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3"/>
          <p:cNvSpPr/>
          <p:nvPr/>
        </p:nvSpPr>
        <p:spPr>
          <a:xfrm>
            <a:off x="229602" y="889555"/>
            <a:ext cx="2496555" cy="830997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Población de muestreo 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3357179" y="320825"/>
            <a:ext cx="5319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RESULTADOS DE ENCUESTA DE SATISFACCIÒN 2025 </a:t>
            </a:r>
            <a:endParaRPr lang="es-CO" dirty="0"/>
          </a:p>
        </p:txBody>
      </p:sp>
      <p:sp>
        <p:nvSpPr>
          <p:cNvPr id="2" name="CuadroTexto 1"/>
          <p:cNvSpPr txBox="1"/>
          <p:nvPr/>
        </p:nvSpPr>
        <p:spPr>
          <a:xfrm>
            <a:off x="229601" y="1916804"/>
            <a:ext cx="2496556" cy="47705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600" dirty="0"/>
              <a:t>En el 2024  se cuenta con 1092</a:t>
            </a:r>
          </a:p>
          <a:p>
            <a:pPr algn="ctr"/>
            <a:r>
              <a:rPr lang="es-MX" sz="1600" dirty="0"/>
              <a:t>571 estudiantes </a:t>
            </a:r>
          </a:p>
          <a:p>
            <a:pPr algn="ctr"/>
            <a:r>
              <a:rPr lang="es-MX" sz="1600" dirty="0"/>
              <a:t>participaron</a:t>
            </a:r>
          </a:p>
          <a:p>
            <a:pPr algn="ctr"/>
            <a:r>
              <a:rPr lang="es-MX" sz="1600" dirty="0"/>
              <a:t>que corresponde al </a:t>
            </a:r>
          </a:p>
          <a:p>
            <a:pPr algn="ctr"/>
            <a:r>
              <a:rPr lang="es-MX" sz="1600" dirty="0"/>
              <a:t>52% </a:t>
            </a:r>
          </a:p>
          <a:p>
            <a:pPr algn="ctr"/>
            <a:r>
              <a:rPr lang="es-MX" sz="1600" dirty="0"/>
              <a:t>En el 2025 </a:t>
            </a:r>
          </a:p>
          <a:p>
            <a:pPr algn="ctr"/>
            <a:r>
              <a:rPr lang="es-MX" sz="1600" dirty="0"/>
              <a:t>se cuenta con</a:t>
            </a:r>
          </a:p>
          <a:p>
            <a:pPr algn="ctr"/>
            <a:r>
              <a:rPr lang="es-MX" sz="1600" dirty="0"/>
              <a:t>1069 estudiantes activos </a:t>
            </a:r>
          </a:p>
          <a:p>
            <a:pPr algn="ctr"/>
            <a:r>
              <a:rPr lang="es-MX" sz="1600" dirty="0"/>
              <a:t>592 estudiantes </a:t>
            </a:r>
          </a:p>
          <a:p>
            <a:pPr algn="ctr"/>
            <a:r>
              <a:rPr lang="es-MX" sz="1600" dirty="0"/>
              <a:t>Participaron de la encuesta </a:t>
            </a:r>
          </a:p>
          <a:p>
            <a:pPr algn="ctr"/>
            <a:r>
              <a:rPr lang="es-MX" sz="1600" dirty="0"/>
              <a:t>Corresponde a </a:t>
            </a:r>
          </a:p>
          <a:p>
            <a:pPr algn="ctr"/>
            <a:r>
              <a:rPr lang="es-MX" sz="1600" dirty="0"/>
              <a:t>55%  </a:t>
            </a:r>
          </a:p>
          <a:p>
            <a:pPr algn="ctr"/>
            <a:endParaRPr lang="es-MX" sz="1600" dirty="0"/>
          </a:p>
          <a:p>
            <a:pPr algn="ctr"/>
            <a:r>
              <a:rPr lang="es-MX" sz="1600" b="1" dirty="0"/>
              <a:t>Hay 21 estudiantes de mas que diligencian la encuesta de satisfacción </a:t>
            </a:r>
            <a:endParaRPr lang="es-CO" sz="1600" b="1" dirty="0"/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6784034"/>
              </p:ext>
            </p:extLst>
          </p:nvPr>
        </p:nvGraphicFramePr>
        <p:xfrm>
          <a:off x="3123100" y="889555"/>
          <a:ext cx="5743453" cy="50788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81986">
                  <a:extLst>
                    <a:ext uri="{9D8B030D-6E8A-4147-A177-3AD203B41FA5}">
                      <a16:colId xmlns:a16="http://schemas.microsoft.com/office/drawing/2014/main" val="1423559338"/>
                    </a:ext>
                  </a:extLst>
                </a:gridCol>
                <a:gridCol w="1730412">
                  <a:extLst>
                    <a:ext uri="{9D8B030D-6E8A-4147-A177-3AD203B41FA5}">
                      <a16:colId xmlns:a16="http://schemas.microsoft.com/office/drawing/2014/main" val="1428784739"/>
                    </a:ext>
                  </a:extLst>
                </a:gridCol>
                <a:gridCol w="1531055">
                  <a:extLst>
                    <a:ext uri="{9D8B030D-6E8A-4147-A177-3AD203B41FA5}">
                      <a16:colId xmlns:a16="http://schemas.microsoft.com/office/drawing/2014/main" val="582966168"/>
                    </a:ext>
                  </a:extLst>
                </a:gridCol>
              </a:tblGrid>
              <a:tr h="39071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Nombre del Programa</a:t>
                      </a:r>
                    </a:p>
                    <a:p>
                      <a:pPr algn="ctr" fontAlgn="b"/>
                      <a:endParaRPr lang="es-CO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40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r>
                        <a:rPr lang="es-CO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Porcentaje</a:t>
                      </a:r>
                    </a:p>
                    <a:p>
                      <a:pPr algn="ctr" fontAlgn="b"/>
                      <a:endParaRPr lang="es-MX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endParaRPr lang="es-CO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Cantidad</a:t>
                      </a:r>
                    </a:p>
                    <a:p>
                      <a:pPr algn="ctr" fontAlgn="b"/>
                      <a:endParaRPr lang="es-CO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8951900"/>
                  </a:ext>
                </a:extLst>
              </a:tr>
              <a:tr h="385866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Técnico Laboral en Mecánico de Motocicletas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31,4 %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186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2557517"/>
                  </a:ext>
                </a:extLst>
              </a:tr>
              <a:tr h="385866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Tecnología en Mecánica Automotriz 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15,5 %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9456910"/>
                  </a:ext>
                </a:extLst>
              </a:tr>
              <a:tr h="385866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Técnico Laboral en Mecánico de Vehículos Automotores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14,7 %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1354565"/>
                  </a:ext>
                </a:extLst>
              </a:tr>
              <a:tr h="385866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Técnico Laboral como Mecánico de Motores Diesel 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10,8 %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2622906"/>
                  </a:ext>
                </a:extLst>
              </a:tr>
              <a:tr h="578798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Técnico Laboral como Electricista de Vehículos Automotores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7,1 %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356859"/>
                  </a:ext>
                </a:extLst>
              </a:tr>
              <a:tr h="385866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Técnico Laboral en Motocicletas de Alta Cilindrada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11,7 %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9463617"/>
                  </a:ext>
                </a:extLst>
              </a:tr>
              <a:tr h="578798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Técnico Profesional en Mecánica de Vehículos Híbridos y Eléctricos 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2,9 %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6165167"/>
                  </a:ext>
                </a:extLst>
              </a:tr>
              <a:tr h="385866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Técnico Laboral en Electricista Industrial 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10,1 %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129144"/>
                  </a:ext>
                </a:extLst>
              </a:tr>
              <a:tr h="384969"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DE PARTICIPANTES 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592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67587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285554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rchivoPaola\Dropbox\SGC ATEC\LOGOS\TEC sin eslogan 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193" y="388931"/>
            <a:ext cx="2364800" cy="1416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525416" y="3184668"/>
            <a:ext cx="1800200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PROMEDIO DE SATISFACCIÒN</a:t>
            </a:r>
          </a:p>
          <a:p>
            <a:pPr algn="ctr"/>
            <a:endParaRPr lang="es-MX" dirty="0"/>
          </a:p>
          <a:p>
            <a:pPr algn="ctr"/>
            <a:r>
              <a:rPr lang="es-MX" dirty="0"/>
              <a:t>2024:4,1 </a:t>
            </a:r>
          </a:p>
          <a:p>
            <a:pPr algn="ctr"/>
            <a:r>
              <a:rPr lang="es-MX" dirty="0"/>
              <a:t> 2025:4,15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CB9C1F6-D96F-F321-F779-2C80D412A5E4}"/>
              </a:ext>
            </a:extLst>
          </p:cNvPr>
          <p:cNvSpPr txBox="1"/>
          <p:nvPr/>
        </p:nvSpPr>
        <p:spPr>
          <a:xfrm>
            <a:off x="3540482" y="586834"/>
            <a:ext cx="476303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s-MX" dirty="0"/>
              <a:t>RESULTADOS DE ENCUESTA DE SATISFACCIÒN </a:t>
            </a:r>
          </a:p>
          <a:p>
            <a:pPr algn="ctr"/>
            <a:r>
              <a:rPr lang="es-MX" dirty="0"/>
              <a:t>2025 </a:t>
            </a:r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1392A978-FD61-1303-7F0E-F108E511E040}"/>
              </a:ext>
            </a:extLst>
          </p:cNvPr>
          <p:cNvSpPr/>
          <p:nvPr/>
        </p:nvSpPr>
        <p:spPr>
          <a:xfrm>
            <a:off x="180208" y="2118619"/>
            <a:ext cx="3095648" cy="830997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SERVICIOS</a:t>
            </a:r>
          </a:p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COMPLEMENTARIOS 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963A279-1F58-48A2-C7BC-A16E83D3CC58}"/>
              </a:ext>
            </a:extLst>
          </p:cNvPr>
          <p:cNvSpPr txBox="1"/>
          <p:nvPr/>
        </p:nvSpPr>
        <p:spPr>
          <a:xfrm>
            <a:off x="3517016" y="1516870"/>
            <a:ext cx="4999087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MX" dirty="0"/>
              <a:t>Cafetería: Existe variedad y confiabilidad en los alimentos que se ofrecen </a:t>
            </a:r>
            <a:endParaRPr lang="es-CO" dirty="0"/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73742215-B19C-3C0C-7C63-F483C9DBF0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7573586"/>
              </p:ext>
            </p:extLst>
          </p:nvPr>
        </p:nvGraphicFramePr>
        <p:xfrm>
          <a:off x="3440930" y="2852936"/>
          <a:ext cx="5198189" cy="288001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285351">
                  <a:extLst>
                    <a:ext uri="{9D8B030D-6E8A-4147-A177-3AD203B41FA5}">
                      <a16:colId xmlns:a16="http://schemas.microsoft.com/office/drawing/2014/main" val="4171480599"/>
                    </a:ext>
                  </a:extLst>
                </a:gridCol>
                <a:gridCol w="930783">
                  <a:extLst>
                    <a:ext uri="{9D8B030D-6E8A-4147-A177-3AD203B41FA5}">
                      <a16:colId xmlns:a16="http://schemas.microsoft.com/office/drawing/2014/main" val="1139499507"/>
                    </a:ext>
                  </a:extLst>
                </a:gridCol>
                <a:gridCol w="982055">
                  <a:extLst>
                    <a:ext uri="{9D8B030D-6E8A-4147-A177-3AD203B41FA5}">
                      <a16:colId xmlns:a16="http://schemas.microsoft.com/office/drawing/2014/main" val="4037694049"/>
                    </a:ext>
                  </a:extLst>
                </a:gridCol>
              </a:tblGrid>
              <a:tr h="14539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 dirty="0">
                          <a:effectLst/>
                          <a:latin typeface="Trebuchet MS" panose="020B0603020202020204" pitchFamily="34" charset="0"/>
                        </a:rPr>
                        <a:t>PREGUNTA 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effectLst/>
                          <a:latin typeface="Trebuchet MS" panose="020B0603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800" b="0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2665729"/>
                  </a:ext>
                </a:extLst>
              </a:tr>
              <a:tr h="14539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  <a:latin typeface="Trebuchet MS" panose="020B0603020202020204" pitchFamily="34" charset="0"/>
                        </a:rPr>
                        <a:t>No Sabe</a:t>
                      </a:r>
                      <a:endParaRPr lang="es-CO" sz="1600" b="0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3,4 %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61947081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  <a:latin typeface="Trebuchet MS" panose="020B0603020202020204" pitchFamily="34" charset="0"/>
                        </a:rPr>
                        <a:t>Insuficiente</a:t>
                      </a:r>
                      <a:endParaRPr lang="es-CO" sz="1600" b="0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3,0 %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7123844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>
                          <a:effectLst/>
                          <a:latin typeface="Trebuchet MS" panose="020B0603020202020204" pitchFamily="34" charset="0"/>
                        </a:rPr>
                        <a:t>Deficiente</a:t>
                      </a:r>
                      <a:endParaRPr lang="es-CO" sz="1600" b="0" i="0" u="none" strike="noStrike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23,0 %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136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79504172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>
                          <a:effectLst/>
                          <a:latin typeface="Trebuchet MS" panose="020B0603020202020204" pitchFamily="34" charset="0"/>
                        </a:rPr>
                        <a:t>Aceptable</a:t>
                      </a:r>
                      <a:endParaRPr lang="es-CO" sz="1600" b="0" i="0" u="none" strike="noStrike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18,4 %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9693301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>
                          <a:effectLst/>
                          <a:latin typeface="Trebuchet MS" panose="020B0603020202020204" pitchFamily="34" charset="0"/>
                        </a:rPr>
                        <a:t>Sobresaliente</a:t>
                      </a:r>
                      <a:endParaRPr lang="es-CO" sz="1600" b="0" i="0" u="none" strike="noStrike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47,3 %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280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93845013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>
                          <a:effectLst/>
                          <a:latin typeface="Trebuchet MS" panose="020B0603020202020204" pitchFamily="34" charset="0"/>
                        </a:rPr>
                        <a:t>Excelente</a:t>
                      </a:r>
                      <a:endParaRPr lang="es-CO" sz="1600" b="0" i="0" u="none" strike="noStrike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4,9 %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3088650"/>
                  </a:ext>
                </a:extLst>
              </a:tr>
              <a:tr h="66937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  <a:latin typeface="Trebuchet MS" panose="020B0603020202020204" pitchFamily="34" charset="0"/>
                        </a:rPr>
                        <a:t>Promedio:</a:t>
                      </a:r>
                      <a:endParaRPr lang="es-CO" sz="1600" b="0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CO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>
                          <a:effectLst/>
                          <a:latin typeface="Trebuchet MS" panose="020B0603020202020204" pitchFamily="34" charset="0"/>
                        </a:rPr>
                        <a:t>4,15</a:t>
                      </a:r>
                      <a:endParaRPr lang="es-CO" sz="1600" b="0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40891068"/>
                  </a:ext>
                </a:extLst>
              </a:tr>
            </a:tbl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A73E75E6-308A-A44D-6BD5-6629A9E46DBB}"/>
              </a:ext>
            </a:extLst>
          </p:cNvPr>
          <p:cNvSpPr txBox="1"/>
          <p:nvPr/>
        </p:nvSpPr>
        <p:spPr>
          <a:xfrm>
            <a:off x="399843" y="6026172"/>
            <a:ext cx="2051345" cy="30777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400" dirty="0"/>
              <a:t>FORTALEZA </a:t>
            </a:r>
            <a:endParaRPr lang="es-CO" sz="1400" dirty="0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43815E9F-E596-D928-F771-66BEAE3366E5}"/>
              </a:ext>
            </a:extLst>
          </p:cNvPr>
          <p:cNvSpPr/>
          <p:nvPr/>
        </p:nvSpPr>
        <p:spPr>
          <a:xfrm>
            <a:off x="1001990" y="4918337"/>
            <a:ext cx="847050" cy="80800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1679244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rchivoPaola\Dropbox\SGC ATEC\LOGOS\TEC sin eslogan 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193" y="388931"/>
            <a:ext cx="2364800" cy="1416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827932" y="3359723"/>
            <a:ext cx="18002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PROMEDIO DE SATISFACCIÒN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CB9C1F6-D96F-F321-F779-2C80D412A5E4}"/>
              </a:ext>
            </a:extLst>
          </p:cNvPr>
          <p:cNvSpPr txBox="1"/>
          <p:nvPr/>
        </p:nvSpPr>
        <p:spPr>
          <a:xfrm>
            <a:off x="3635040" y="908720"/>
            <a:ext cx="476303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s-MX" dirty="0"/>
              <a:t>RESULTADOS DE ENCUESTA DE SATISFACCIÒN </a:t>
            </a:r>
          </a:p>
          <a:p>
            <a:pPr algn="ctr"/>
            <a:r>
              <a:rPr lang="es-MX" dirty="0"/>
              <a:t>2025</a:t>
            </a:r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1392A978-FD61-1303-7F0E-F108E511E040}"/>
              </a:ext>
            </a:extLst>
          </p:cNvPr>
          <p:cNvSpPr/>
          <p:nvPr/>
        </p:nvSpPr>
        <p:spPr>
          <a:xfrm>
            <a:off x="180208" y="2118619"/>
            <a:ext cx="3095648" cy="830997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SERVICIOS</a:t>
            </a:r>
          </a:p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COMPLEMENTARIOS 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963A279-1F58-48A2-C7BC-A16E83D3CC58}"/>
              </a:ext>
            </a:extLst>
          </p:cNvPr>
          <p:cNvSpPr txBox="1"/>
          <p:nvPr/>
        </p:nvSpPr>
        <p:spPr>
          <a:xfrm>
            <a:off x="3635040" y="2334936"/>
            <a:ext cx="499908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MX" dirty="0"/>
              <a:t>Biblioteca. Hizo uso usted de la biblioteca </a:t>
            </a:r>
            <a:endParaRPr lang="es-CO" dirty="0"/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73742215-B19C-3C0C-7C63-F483C9DBF0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2669195"/>
              </p:ext>
            </p:extLst>
          </p:nvPr>
        </p:nvGraphicFramePr>
        <p:xfrm>
          <a:off x="4000796" y="3833570"/>
          <a:ext cx="4031525" cy="58805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656184">
                  <a:extLst>
                    <a:ext uri="{9D8B030D-6E8A-4147-A177-3AD203B41FA5}">
                      <a16:colId xmlns:a16="http://schemas.microsoft.com/office/drawing/2014/main" val="4171480599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1139499507"/>
                    </a:ext>
                  </a:extLst>
                </a:gridCol>
                <a:gridCol w="1295221">
                  <a:extLst>
                    <a:ext uri="{9D8B030D-6E8A-4147-A177-3AD203B41FA5}">
                      <a16:colId xmlns:a16="http://schemas.microsoft.com/office/drawing/2014/main" val="403769404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+mn-lt"/>
                        </a:rPr>
                        <a:t>SI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31,3 %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179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61947081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+mn-lt"/>
                        </a:rPr>
                        <a:t>NO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68,7 %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392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7123844"/>
                  </a:ext>
                </a:extLst>
              </a:tr>
            </a:tbl>
          </a:graphicData>
        </a:graphic>
      </p:graphicFrame>
      <p:sp>
        <p:nvSpPr>
          <p:cNvPr id="3" name="Elipse 2">
            <a:extLst>
              <a:ext uri="{FF2B5EF4-FFF2-40B4-BE49-F238E27FC236}">
                <a16:creationId xmlns:a16="http://schemas.microsoft.com/office/drawing/2014/main" id="{1D8DE3FD-A1F5-4612-4219-B9B3A4DDFB80}"/>
              </a:ext>
            </a:extLst>
          </p:cNvPr>
          <p:cNvSpPr/>
          <p:nvPr/>
        </p:nvSpPr>
        <p:spPr>
          <a:xfrm>
            <a:off x="1236068" y="4239998"/>
            <a:ext cx="847050" cy="808006"/>
          </a:xfrm>
          <a:prstGeom prst="ellipse">
            <a:avLst/>
          </a:prstGeom>
          <a:solidFill>
            <a:srgbClr val="FFC5C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B074E05-5CF2-FFAA-3C1D-213BE6492603}"/>
              </a:ext>
            </a:extLst>
          </p:cNvPr>
          <p:cNvSpPr txBox="1"/>
          <p:nvPr/>
        </p:nvSpPr>
        <p:spPr>
          <a:xfrm>
            <a:off x="488921" y="5378845"/>
            <a:ext cx="2387834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MX" sz="1400" dirty="0"/>
              <a:t>DEBILIDAD - OPORTUNIDAD </a:t>
            </a:r>
          </a:p>
          <a:p>
            <a:pPr algn="ctr"/>
            <a:r>
              <a:rPr lang="es-MX" sz="1400" dirty="0"/>
              <a:t>DE MEJORA </a:t>
            </a:r>
            <a:endParaRPr lang="es-CO" sz="1400" dirty="0"/>
          </a:p>
        </p:txBody>
      </p:sp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5F35B902-4C20-EDA4-C607-5E5CB1270A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4988555"/>
              </p:ext>
            </p:extLst>
          </p:nvPr>
        </p:nvGraphicFramePr>
        <p:xfrm>
          <a:off x="4032135" y="5314014"/>
          <a:ext cx="4031525" cy="58805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656184">
                  <a:extLst>
                    <a:ext uri="{9D8B030D-6E8A-4147-A177-3AD203B41FA5}">
                      <a16:colId xmlns:a16="http://schemas.microsoft.com/office/drawing/2014/main" val="894387706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3002109160"/>
                    </a:ext>
                  </a:extLst>
                </a:gridCol>
                <a:gridCol w="1295221">
                  <a:extLst>
                    <a:ext uri="{9D8B030D-6E8A-4147-A177-3AD203B41FA5}">
                      <a16:colId xmlns:a16="http://schemas.microsoft.com/office/drawing/2014/main" val="52977037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+mn-lt"/>
                        </a:rPr>
                        <a:t>SI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u="none" strike="noStrike" dirty="0">
                          <a:effectLst/>
                        </a:rPr>
                        <a:t>20,4 %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u="none" strike="noStrike" dirty="0">
                          <a:effectLst/>
                        </a:rPr>
                        <a:t>121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10299463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+mn-lt"/>
                        </a:rPr>
                        <a:t>NO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u="none" strike="noStrike" dirty="0">
                          <a:effectLst/>
                        </a:rPr>
                        <a:t>79,6 %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u="none" strike="noStrike" dirty="0">
                          <a:effectLst/>
                        </a:rPr>
                        <a:t>471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38723117"/>
                  </a:ext>
                </a:extLst>
              </a:tr>
            </a:tbl>
          </a:graphicData>
        </a:graphic>
      </p:graphicFrame>
      <p:sp>
        <p:nvSpPr>
          <p:cNvPr id="11" name="CuadroTexto 10">
            <a:extLst>
              <a:ext uri="{FF2B5EF4-FFF2-40B4-BE49-F238E27FC236}">
                <a16:creationId xmlns:a16="http://schemas.microsoft.com/office/drawing/2014/main" id="{E7FCF59E-0AA0-C8F8-1599-33EF9D5D8621}"/>
              </a:ext>
            </a:extLst>
          </p:cNvPr>
          <p:cNvSpPr txBox="1"/>
          <p:nvPr/>
        </p:nvSpPr>
        <p:spPr>
          <a:xfrm>
            <a:off x="5139924" y="3313557"/>
            <a:ext cx="18002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2024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85DDF84-5F39-CA63-1C9D-8B0E15ECE582}"/>
              </a:ext>
            </a:extLst>
          </p:cNvPr>
          <p:cNvSpPr txBox="1"/>
          <p:nvPr/>
        </p:nvSpPr>
        <p:spPr>
          <a:xfrm>
            <a:off x="5147797" y="4863338"/>
            <a:ext cx="18002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125387921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rchivoPaola\Dropbox\SGC ATEC\LOGOS\TEC sin eslogan 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193" y="388931"/>
            <a:ext cx="2364800" cy="1416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929311" y="2932270"/>
            <a:ext cx="1800200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PROMEDIO DE SATISFACCIÒN</a:t>
            </a:r>
          </a:p>
          <a:p>
            <a:pPr algn="ctr"/>
            <a:endParaRPr lang="es-MX" dirty="0"/>
          </a:p>
          <a:p>
            <a:pPr algn="ctr"/>
            <a:r>
              <a:rPr lang="es-MX" dirty="0"/>
              <a:t>2024: 4,1 </a:t>
            </a:r>
          </a:p>
          <a:p>
            <a:pPr algn="ctr"/>
            <a:r>
              <a:rPr lang="es-MX" dirty="0"/>
              <a:t>2025: 3.9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CB9C1F6-D96F-F321-F779-2C80D412A5E4}"/>
              </a:ext>
            </a:extLst>
          </p:cNvPr>
          <p:cNvSpPr txBox="1"/>
          <p:nvPr/>
        </p:nvSpPr>
        <p:spPr>
          <a:xfrm>
            <a:off x="3540482" y="586834"/>
            <a:ext cx="476303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s-MX" dirty="0"/>
              <a:t>RESULTADOS DE ENCUESTA DE SATISFACCIÒN </a:t>
            </a:r>
          </a:p>
          <a:p>
            <a:pPr algn="ctr"/>
            <a:r>
              <a:rPr lang="es-MX" dirty="0"/>
              <a:t>2025 </a:t>
            </a:r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1392A978-FD61-1303-7F0E-F108E511E040}"/>
              </a:ext>
            </a:extLst>
          </p:cNvPr>
          <p:cNvSpPr/>
          <p:nvPr/>
        </p:nvSpPr>
        <p:spPr>
          <a:xfrm>
            <a:off x="281587" y="1834669"/>
            <a:ext cx="3095648" cy="830997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SERVICIOS</a:t>
            </a:r>
          </a:p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COMPLEMENTARIOS 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963A279-1F58-48A2-C7BC-A16E83D3CC58}"/>
              </a:ext>
            </a:extLst>
          </p:cNvPr>
          <p:cNvSpPr txBox="1"/>
          <p:nvPr/>
        </p:nvSpPr>
        <p:spPr>
          <a:xfrm>
            <a:off x="3587650" y="1805410"/>
            <a:ext cx="4999087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MX" dirty="0"/>
              <a:t>Biblioteca; Se encuentra usted satisfecho con la dotación de los textos para consulta dispuestos en la biblioteca?. </a:t>
            </a:r>
            <a:endParaRPr lang="es-CO" dirty="0"/>
          </a:p>
        </p:txBody>
      </p:sp>
      <p:sp>
        <p:nvSpPr>
          <p:cNvPr id="3" name="Elipse 2">
            <a:extLst>
              <a:ext uri="{FF2B5EF4-FFF2-40B4-BE49-F238E27FC236}">
                <a16:creationId xmlns:a16="http://schemas.microsoft.com/office/drawing/2014/main" id="{1D8DE3FD-A1F5-4612-4219-B9B3A4DDFB80}"/>
              </a:ext>
            </a:extLst>
          </p:cNvPr>
          <p:cNvSpPr/>
          <p:nvPr/>
        </p:nvSpPr>
        <p:spPr>
          <a:xfrm>
            <a:off x="1435931" y="4589923"/>
            <a:ext cx="847050" cy="808006"/>
          </a:xfrm>
          <a:prstGeom prst="ellipse">
            <a:avLst/>
          </a:prstGeom>
          <a:solidFill>
            <a:srgbClr val="FFC5C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B074E05-5CF2-FFAA-3C1D-213BE6492603}"/>
              </a:ext>
            </a:extLst>
          </p:cNvPr>
          <p:cNvSpPr txBox="1"/>
          <p:nvPr/>
        </p:nvSpPr>
        <p:spPr>
          <a:xfrm>
            <a:off x="665539" y="5485344"/>
            <a:ext cx="2387834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MX" sz="1400" dirty="0"/>
              <a:t>DEBILIDAD - OPORTUNIDAD </a:t>
            </a:r>
          </a:p>
          <a:p>
            <a:pPr algn="ctr"/>
            <a:r>
              <a:rPr lang="es-MX" sz="1400" dirty="0"/>
              <a:t>DE MEJORA </a:t>
            </a:r>
            <a:endParaRPr lang="es-CO" sz="1400" dirty="0"/>
          </a:p>
        </p:txBody>
      </p:sp>
      <p:graphicFrame>
        <p:nvGraphicFramePr>
          <p:cNvPr id="11" name="Tabla 10">
            <a:extLst>
              <a:ext uri="{FF2B5EF4-FFF2-40B4-BE49-F238E27FC236}">
                <a16:creationId xmlns:a16="http://schemas.microsoft.com/office/drawing/2014/main" id="{605C03DF-84B8-AC11-85CF-34591B90C5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4512507"/>
              </p:ext>
            </p:extLst>
          </p:nvPr>
        </p:nvGraphicFramePr>
        <p:xfrm>
          <a:off x="3388548" y="2971895"/>
          <a:ext cx="5198189" cy="2819646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285351">
                  <a:extLst>
                    <a:ext uri="{9D8B030D-6E8A-4147-A177-3AD203B41FA5}">
                      <a16:colId xmlns:a16="http://schemas.microsoft.com/office/drawing/2014/main" val="784621394"/>
                    </a:ext>
                  </a:extLst>
                </a:gridCol>
                <a:gridCol w="930783">
                  <a:extLst>
                    <a:ext uri="{9D8B030D-6E8A-4147-A177-3AD203B41FA5}">
                      <a16:colId xmlns:a16="http://schemas.microsoft.com/office/drawing/2014/main" val="2159013113"/>
                    </a:ext>
                  </a:extLst>
                </a:gridCol>
                <a:gridCol w="982055">
                  <a:extLst>
                    <a:ext uri="{9D8B030D-6E8A-4147-A177-3AD203B41FA5}">
                      <a16:colId xmlns:a16="http://schemas.microsoft.com/office/drawing/2014/main" val="417847998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 dirty="0">
                          <a:effectLst/>
                          <a:latin typeface="Trebuchet MS" panose="020B0603020202020204" pitchFamily="34" charset="0"/>
                        </a:rPr>
                        <a:t>PREGUNTA 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effectLst/>
                          <a:latin typeface="Trebuchet MS" panose="020B0603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800" b="0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  <a:p>
                      <a:pPr algn="ctr" fontAlgn="b"/>
                      <a:endParaRPr lang="es-CO" sz="1800" b="0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97393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Deficiente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3,9 %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14759383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Insuficiente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2,9 %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07656772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Aceptable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36,0 %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213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90997929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Sobresaliente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20,3 %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82820117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Excelente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37,0 %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219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03590127"/>
                  </a:ext>
                </a:extLst>
              </a:tr>
              <a:tr h="66937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  <a:latin typeface="Trebuchet MS" panose="020B0603020202020204" pitchFamily="34" charset="0"/>
                        </a:rPr>
                        <a:t>Promedio:</a:t>
                      </a:r>
                      <a:endParaRPr lang="es-CO" sz="1600" b="0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CO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>
                          <a:effectLst/>
                          <a:latin typeface="Trebuchet MS" panose="020B0603020202020204" pitchFamily="34" charset="0"/>
                        </a:rPr>
                        <a:t>3,9</a:t>
                      </a:r>
                      <a:endParaRPr lang="es-CO" sz="1600" b="0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542383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219457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rchivoPaola\Dropbox\SGC ATEC\LOGOS\TEC sin eslogan 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193" y="388931"/>
            <a:ext cx="2364800" cy="1416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827932" y="3262825"/>
            <a:ext cx="18002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PROMEDIO DE SATISFACCIÒN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CB9C1F6-D96F-F321-F779-2C80D412A5E4}"/>
              </a:ext>
            </a:extLst>
          </p:cNvPr>
          <p:cNvSpPr txBox="1"/>
          <p:nvPr/>
        </p:nvSpPr>
        <p:spPr>
          <a:xfrm>
            <a:off x="3809782" y="582267"/>
            <a:ext cx="476303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s-MX" dirty="0"/>
              <a:t>RESULTADOS DE ENCUESTA DE SATISFACCIÒN </a:t>
            </a:r>
          </a:p>
          <a:p>
            <a:pPr algn="ctr"/>
            <a:r>
              <a:rPr lang="es-MX" dirty="0"/>
              <a:t>2025</a:t>
            </a:r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1392A978-FD61-1303-7F0E-F108E511E040}"/>
              </a:ext>
            </a:extLst>
          </p:cNvPr>
          <p:cNvSpPr/>
          <p:nvPr/>
        </p:nvSpPr>
        <p:spPr>
          <a:xfrm>
            <a:off x="180208" y="2118619"/>
            <a:ext cx="3095648" cy="830997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SERVICIOS</a:t>
            </a:r>
          </a:p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COMPLEMENTARIOS 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963A279-1F58-48A2-C7BC-A16E83D3CC58}"/>
              </a:ext>
            </a:extLst>
          </p:cNvPr>
          <p:cNvSpPr txBox="1"/>
          <p:nvPr/>
        </p:nvSpPr>
        <p:spPr>
          <a:xfrm>
            <a:off x="3573730" y="1732207"/>
            <a:ext cx="4999087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MX" dirty="0"/>
              <a:t>Biblioteca. Hizo usted uso del servicio de consulta de catalogo, reserva y prestamos de textos ubicado en nuestra pagina web en el link Biblioteca </a:t>
            </a:r>
            <a:endParaRPr lang="es-CO" dirty="0"/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73742215-B19C-3C0C-7C63-F483C9DBF0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5303586"/>
              </p:ext>
            </p:extLst>
          </p:nvPr>
        </p:nvGraphicFramePr>
        <p:xfrm>
          <a:off x="3997006" y="3738924"/>
          <a:ext cx="4031525" cy="58805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656184">
                  <a:extLst>
                    <a:ext uri="{9D8B030D-6E8A-4147-A177-3AD203B41FA5}">
                      <a16:colId xmlns:a16="http://schemas.microsoft.com/office/drawing/2014/main" val="4171480599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1139499507"/>
                    </a:ext>
                  </a:extLst>
                </a:gridCol>
                <a:gridCol w="1295221">
                  <a:extLst>
                    <a:ext uri="{9D8B030D-6E8A-4147-A177-3AD203B41FA5}">
                      <a16:colId xmlns:a16="http://schemas.microsoft.com/office/drawing/2014/main" val="403769404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Trebuchet MS" panose="020B0603020202020204" pitchFamily="34" charset="0"/>
                        </a:rPr>
                        <a:t>SI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 dirty="0">
                          <a:effectLst/>
                          <a:latin typeface="Trebuchet MS" panose="020B0603020202020204" pitchFamily="34" charset="0"/>
                        </a:rPr>
                        <a:t>25,0 %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 dirty="0">
                          <a:effectLst/>
                          <a:latin typeface="Trebuchet MS" panose="020B0603020202020204" pitchFamily="34" charset="0"/>
                        </a:rPr>
                        <a:t>143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61947081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Trebuchet MS" panose="020B0603020202020204" pitchFamily="34" charset="0"/>
                        </a:rPr>
                        <a:t>NO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 dirty="0">
                          <a:effectLst/>
                          <a:latin typeface="Trebuchet MS" panose="020B0603020202020204" pitchFamily="34" charset="0"/>
                        </a:rPr>
                        <a:t>75,0 %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 dirty="0">
                          <a:effectLst/>
                          <a:latin typeface="Trebuchet MS" panose="020B0603020202020204" pitchFamily="34" charset="0"/>
                        </a:rPr>
                        <a:t>428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7123844"/>
                  </a:ext>
                </a:extLst>
              </a:tr>
            </a:tbl>
          </a:graphicData>
        </a:graphic>
      </p:graphicFrame>
      <p:sp>
        <p:nvSpPr>
          <p:cNvPr id="3" name="Elipse 2">
            <a:extLst>
              <a:ext uri="{FF2B5EF4-FFF2-40B4-BE49-F238E27FC236}">
                <a16:creationId xmlns:a16="http://schemas.microsoft.com/office/drawing/2014/main" id="{1D8DE3FD-A1F5-4612-4219-B9B3A4DDFB80}"/>
              </a:ext>
            </a:extLst>
          </p:cNvPr>
          <p:cNvSpPr/>
          <p:nvPr/>
        </p:nvSpPr>
        <p:spPr>
          <a:xfrm>
            <a:off x="1236068" y="4239998"/>
            <a:ext cx="847050" cy="808006"/>
          </a:xfrm>
          <a:prstGeom prst="ellipse">
            <a:avLst/>
          </a:prstGeom>
          <a:solidFill>
            <a:srgbClr val="FFC5C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B074E05-5CF2-FFAA-3C1D-213BE6492603}"/>
              </a:ext>
            </a:extLst>
          </p:cNvPr>
          <p:cNvSpPr txBox="1"/>
          <p:nvPr/>
        </p:nvSpPr>
        <p:spPr>
          <a:xfrm>
            <a:off x="534115" y="5337312"/>
            <a:ext cx="2387834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MX" sz="1400" dirty="0"/>
              <a:t>DEBILIDAD - OPORTUNIDAD </a:t>
            </a:r>
          </a:p>
          <a:p>
            <a:pPr algn="ctr"/>
            <a:r>
              <a:rPr lang="es-MX" sz="1400" dirty="0"/>
              <a:t>DE MEJORA </a:t>
            </a:r>
            <a:endParaRPr lang="es-CO" sz="14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1A56A7D-54A0-1C69-4851-319FE785558A}"/>
              </a:ext>
            </a:extLst>
          </p:cNvPr>
          <p:cNvSpPr txBox="1"/>
          <p:nvPr/>
        </p:nvSpPr>
        <p:spPr>
          <a:xfrm>
            <a:off x="5021899" y="3262825"/>
            <a:ext cx="18002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2024</a:t>
            </a:r>
          </a:p>
        </p:txBody>
      </p:sp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12992924-F6D6-D28A-0953-EBC2B83421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4287999"/>
              </p:ext>
            </p:extLst>
          </p:nvPr>
        </p:nvGraphicFramePr>
        <p:xfrm>
          <a:off x="3997007" y="5564642"/>
          <a:ext cx="4031525" cy="58805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656184">
                  <a:extLst>
                    <a:ext uri="{9D8B030D-6E8A-4147-A177-3AD203B41FA5}">
                      <a16:colId xmlns:a16="http://schemas.microsoft.com/office/drawing/2014/main" val="1511355016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4279367006"/>
                    </a:ext>
                  </a:extLst>
                </a:gridCol>
                <a:gridCol w="1295221">
                  <a:extLst>
                    <a:ext uri="{9D8B030D-6E8A-4147-A177-3AD203B41FA5}">
                      <a16:colId xmlns:a16="http://schemas.microsoft.com/office/drawing/2014/main" val="40149780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Trebuchet MS" panose="020B0603020202020204" pitchFamily="34" charset="0"/>
                        </a:rPr>
                        <a:t>SI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18,8 %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75367700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Trebuchet MS" panose="020B0603020202020204" pitchFamily="34" charset="0"/>
                        </a:rPr>
                        <a:t>NO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81,3 %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481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12304713"/>
                  </a:ext>
                </a:extLst>
              </a:tr>
            </a:tbl>
          </a:graphicData>
        </a:graphic>
      </p:graphicFrame>
      <p:sp>
        <p:nvSpPr>
          <p:cNvPr id="11" name="CuadroTexto 10">
            <a:extLst>
              <a:ext uri="{FF2B5EF4-FFF2-40B4-BE49-F238E27FC236}">
                <a16:creationId xmlns:a16="http://schemas.microsoft.com/office/drawing/2014/main" id="{A158AD4A-6714-2ACE-11E2-049F3DC28C0A}"/>
              </a:ext>
            </a:extLst>
          </p:cNvPr>
          <p:cNvSpPr txBox="1"/>
          <p:nvPr/>
        </p:nvSpPr>
        <p:spPr>
          <a:xfrm>
            <a:off x="5031718" y="4967980"/>
            <a:ext cx="18002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22378424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rchivoPaola\Dropbox\SGC ATEC\LOGOS\TEC sin eslogan 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193" y="388931"/>
            <a:ext cx="2364800" cy="1416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827932" y="3068886"/>
            <a:ext cx="18002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PROMEDIO DE SATISFACCIÒN</a:t>
            </a:r>
          </a:p>
          <a:p>
            <a:pPr algn="ctr"/>
            <a:r>
              <a:rPr lang="es-MX" dirty="0"/>
              <a:t>2024: 4,0</a:t>
            </a:r>
          </a:p>
          <a:p>
            <a:pPr algn="ctr"/>
            <a:r>
              <a:rPr lang="es-MX" dirty="0"/>
              <a:t>2025: 4,0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CB9C1F6-D96F-F321-F779-2C80D412A5E4}"/>
              </a:ext>
            </a:extLst>
          </p:cNvPr>
          <p:cNvSpPr txBox="1"/>
          <p:nvPr/>
        </p:nvSpPr>
        <p:spPr>
          <a:xfrm>
            <a:off x="3540482" y="586834"/>
            <a:ext cx="476303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s-MX" dirty="0"/>
              <a:t>RESULTADOS DE ENCUESTA DE SATISFACCIÒN </a:t>
            </a:r>
          </a:p>
          <a:p>
            <a:pPr algn="ctr"/>
            <a:r>
              <a:rPr lang="es-MX" dirty="0"/>
              <a:t>2025</a:t>
            </a:r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1392A978-FD61-1303-7F0E-F108E511E040}"/>
              </a:ext>
            </a:extLst>
          </p:cNvPr>
          <p:cNvSpPr/>
          <p:nvPr/>
        </p:nvSpPr>
        <p:spPr>
          <a:xfrm>
            <a:off x="316048" y="1923960"/>
            <a:ext cx="3095648" cy="830997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SERVICIOS</a:t>
            </a:r>
          </a:p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COMPLEMENTARIOS 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963A279-1F58-48A2-C7BC-A16E83D3CC58}"/>
              </a:ext>
            </a:extLst>
          </p:cNvPr>
          <p:cNvSpPr txBox="1"/>
          <p:nvPr/>
        </p:nvSpPr>
        <p:spPr>
          <a:xfrm>
            <a:off x="3610798" y="2026286"/>
            <a:ext cx="4999087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MX" dirty="0"/>
              <a:t>Zona de parqueo. Se encuentra usted satisfecho con la prestación del servicio de parqueadero</a:t>
            </a:r>
            <a:endParaRPr lang="es-CO" dirty="0"/>
          </a:p>
        </p:txBody>
      </p:sp>
      <p:sp>
        <p:nvSpPr>
          <p:cNvPr id="3" name="Elipse 2">
            <a:extLst>
              <a:ext uri="{FF2B5EF4-FFF2-40B4-BE49-F238E27FC236}">
                <a16:creationId xmlns:a16="http://schemas.microsoft.com/office/drawing/2014/main" id="{1D8DE3FD-A1F5-4612-4219-B9B3A4DDFB80}"/>
              </a:ext>
            </a:extLst>
          </p:cNvPr>
          <p:cNvSpPr/>
          <p:nvPr/>
        </p:nvSpPr>
        <p:spPr>
          <a:xfrm>
            <a:off x="1304507" y="4410036"/>
            <a:ext cx="847050" cy="808006"/>
          </a:xfrm>
          <a:prstGeom prst="ellipse">
            <a:avLst/>
          </a:prstGeom>
          <a:solidFill>
            <a:srgbClr val="FFC5C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B074E05-5CF2-FFAA-3C1D-213BE6492603}"/>
              </a:ext>
            </a:extLst>
          </p:cNvPr>
          <p:cNvSpPr txBox="1"/>
          <p:nvPr/>
        </p:nvSpPr>
        <p:spPr>
          <a:xfrm>
            <a:off x="534115" y="5337312"/>
            <a:ext cx="2387834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MX" sz="1400" dirty="0"/>
              <a:t>DEBILIDAD - OPORTUNIDAD </a:t>
            </a:r>
          </a:p>
          <a:p>
            <a:pPr algn="ctr"/>
            <a:r>
              <a:rPr lang="es-MX" sz="1400" dirty="0"/>
              <a:t>DE MEJORA </a:t>
            </a:r>
            <a:endParaRPr lang="es-CO" sz="1400" dirty="0"/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545E7F57-9ADF-C1FD-3F30-5D36965675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3932203"/>
              </p:ext>
            </p:extLst>
          </p:nvPr>
        </p:nvGraphicFramePr>
        <p:xfrm>
          <a:off x="3411696" y="3262825"/>
          <a:ext cx="5198189" cy="332069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285351">
                  <a:extLst>
                    <a:ext uri="{9D8B030D-6E8A-4147-A177-3AD203B41FA5}">
                      <a16:colId xmlns:a16="http://schemas.microsoft.com/office/drawing/2014/main" val="4171480599"/>
                    </a:ext>
                  </a:extLst>
                </a:gridCol>
                <a:gridCol w="930783">
                  <a:extLst>
                    <a:ext uri="{9D8B030D-6E8A-4147-A177-3AD203B41FA5}">
                      <a16:colId xmlns:a16="http://schemas.microsoft.com/office/drawing/2014/main" val="1139499507"/>
                    </a:ext>
                  </a:extLst>
                </a:gridCol>
                <a:gridCol w="982055">
                  <a:extLst>
                    <a:ext uri="{9D8B030D-6E8A-4147-A177-3AD203B41FA5}">
                      <a16:colId xmlns:a16="http://schemas.microsoft.com/office/drawing/2014/main" val="4037694049"/>
                    </a:ext>
                  </a:extLst>
                </a:gridCol>
              </a:tblGrid>
              <a:tr h="4542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 dirty="0">
                          <a:effectLst/>
                          <a:latin typeface="Trebuchet MS" panose="020B0603020202020204" pitchFamily="34" charset="0"/>
                        </a:rPr>
                        <a:t>PREGUNTA 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effectLst/>
                          <a:latin typeface="Trebuchet MS" panose="020B0603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800" b="0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0536145"/>
                  </a:ext>
                </a:extLst>
              </a:tr>
              <a:tr h="27974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  <a:latin typeface="+mn-lt"/>
                        </a:rPr>
                        <a:t>No Sabe</a:t>
                      </a:r>
                      <a:endParaRPr lang="es-CO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3,7 %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61947081"/>
                  </a:ext>
                </a:extLst>
              </a:tr>
              <a:tr h="36953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  <a:latin typeface="+mn-lt"/>
                        </a:rPr>
                        <a:t>Insuficiente</a:t>
                      </a:r>
                      <a:endParaRPr lang="es-CO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2,6 %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7123844"/>
                  </a:ext>
                </a:extLst>
              </a:tr>
              <a:tr h="36953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>
                          <a:effectLst/>
                          <a:latin typeface="+mn-lt"/>
                        </a:rPr>
                        <a:t>Deficiente</a:t>
                      </a:r>
                      <a:endParaRPr lang="es-CO" sz="1600" b="0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25,9 %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148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79504172"/>
                  </a:ext>
                </a:extLst>
              </a:tr>
              <a:tr h="36953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>
                          <a:effectLst/>
                          <a:latin typeface="+mn-lt"/>
                        </a:rPr>
                        <a:t>Aceptable</a:t>
                      </a:r>
                      <a:endParaRPr lang="es-CO" sz="1600" b="0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20,7 %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118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9693301"/>
                  </a:ext>
                </a:extLst>
              </a:tr>
              <a:tr h="36953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>
                          <a:effectLst/>
                          <a:latin typeface="+mn-lt"/>
                        </a:rPr>
                        <a:t>Sobresaliente</a:t>
                      </a:r>
                      <a:endParaRPr lang="es-CO" sz="1600" b="0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47,1 %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269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93845013"/>
                  </a:ext>
                </a:extLst>
              </a:tr>
              <a:tr h="36953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>
                          <a:effectLst/>
                          <a:latin typeface="+mn-lt"/>
                        </a:rPr>
                        <a:t>Excelente</a:t>
                      </a:r>
                      <a:endParaRPr lang="es-CO" sz="1600" b="0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3,7 %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3088650"/>
                  </a:ext>
                </a:extLst>
              </a:tr>
              <a:tr h="73907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  <a:latin typeface="Trebuchet MS" panose="020B0603020202020204" pitchFamily="34" charset="0"/>
                        </a:rPr>
                        <a:t>Promedio:</a:t>
                      </a:r>
                      <a:endParaRPr lang="es-CO" sz="1600" b="0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CO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>
                          <a:effectLst/>
                          <a:latin typeface="Trebuchet MS" panose="020B0603020202020204" pitchFamily="34" charset="0"/>
                        </a:rPr>
                        <a:t>4,0</a:t>
                      </a:r>
                      <a:endParaRPr lang="es-CO" sz="1600" b="0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408910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812608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rchivoPaola\Dropbox\SGC ATEC\LOGOS\TEC sin eslogan 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193" y="388931"/>
            <a:ext cx="2364800" cy="1416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827932" y="3262825"/>
            <a:ext cx="18002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PROMEDIO DE SATISFACCIÒN</a:t>
            </a:r>
          </a:p>
          <a:p>
            <a:pPr algn="ctr"/>
            <a:r>
              <a:rPr lang="es-MX" dirty="0"/>
              <a:t>2024: 3,9 </a:t>
            </a:r>
          </a:p>
          <a:p>
            <a:pPr algn="ctr"/>
            <a:r>
              <a:rPr lang="es-MX" dirty="0"/>
              <a:t>2025:3,8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CB9C1F6-D96F-F321-F779-2C80D412A5E4}"/>
              </a:ext>
            </a:extLst>
          </p:cNvPr>
          <p:cNvSpPr txBox="1"/>
          <p:nvPr/>
        </p:nvSpPr>
        <p:spPr>
          <a:xfrm>
            <a:off x="3540482" y="586834"/>
            <a:ext cx="476303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s-MX" dirty="0"/>
              <a:t>RESULTADOS DE ENCUESTA DE SATISFACCIÒN </a:t>
            </a:r>
          </a:p>
          <a:p>
            <a:pPr algn="ctr"/>
            <a:r>
              <a:rPr lang="es-MX" dirty="0"/>
              <a:t>2025 </a:t>
            </a:r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1392A978-FD61-1303-7F0E-F108E511E040}"/>
              </a:ext>
            </a:extLst>
          </p:cNvPr>
          <p:cNvSpPr/>
          <p:nvPr/>
        </p:nvSpPr>
        <p:spPr>
          <a:xfrm>
            <a:off x="180208" y="2118619"/>
            <a:ext cx="3095648" cy="830997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SERVICIOS</a:t>
            </a:r>
          </a:p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COMPLEMENTARIOS 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963A279-1F58-48A2-C7BC-A16E83D3CC58}"/>
              </a:ext>
            </a:extLst>
          </p:cNvPr>
          <p:cNvSpPr txBox="1"/>
          <p:nvPr/>
        </p:nvSpPr>
        <p:spPr>
          <a:xfrm>
            <a:off x="3540482" y="2026286"/>
            <a:ext cx="4999087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MX" dirty="0"/>
              <a:t>Servicios complementarios: Casilleros. Se encuentra usted satisfecho con el servicio de casilleros</a:t>
            </a:r>
            <a:endParaRPr lang="es-CO" dirty="0"/>
          </a:p>
        </p:txBody>
      </p:sp>
      <p:sp>
        <p:nvSpPr>
          <p:cNvPr id="3" name="Elipse 2">
            <a:extLst>
              <a:ext uri="{FF2B5EF4-FFF2-40B4-BE49-F238E27FC236}">
                <a16:creationId xmlns:a16="http://schemas.microsoft.com/office/drawing/2014/main" id="{1D8DE3FD-A1F5-4612-4219-B9B3A4DDFB80}"/>
              </a:ext>
            </a:extLst>
          </p:cNvPr>
          <p:cNvSpPr/>
          <p:nvPr/>
        </p:nvSpPr>
        <p:spPr>
          <a:xfrm>
            <a:off x="1304507" y="4708704"/>
            <a:ext cx="847050" cy="808006"/>
          </a:xfrm>
          <a:prstGeom prst="ellipse">
            <a:avLst/>
          </a:prstGeom>
          <a:solidFill>
            <a:srgbClr val="FFC5C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B074E05-5CF2-FFAA-3C1D-213BE6492603}"/>
              </a:ext>
            </a:extLst>
          </p:cNvPr>
          <p:cNvSpPr txBox="1"/>
          <p:nvPr/>
        </p:nvSpPr>
        <p:spPr>
          <a:xfrm>
            <a:off x="534115" y="5588257"/>
            <a:ext cx="2387834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MX" sz="1400" dirty="0"/>
              <a:t>DEBILIDAD - OPORTUNIDAD </a:t>
            </a:r>
          </a:p>
          <a:p>
            <a:pPr algn="ctr"/>
            <a:r>
              <a:rPr lang="es-MX" sz="1400" dirty="0"/>
              <a:t>DE MEJORA </a:t>
            </a:r>
            <a:endParaRPr lang="es-CO" sz="1400" dirty="0"/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545E7F57-9ADF-C1FD-3F30-5D36965675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4679554"/>
              </p:ext>
            </p:extLst>
          </p:nvPr>
        </p:nvGraphicFramePr>
        <p:xfrm>
          <a:off x="3540482" y="3262825"/>
          <a:ext cx="5198189" cy="298680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285351">
                  <a:extLst>
                    <a:ext uri="{9D8B030D-6E8A-4147-A177-3AD203B41FA5}">
                      <a16:colId xmlns:a16="http://schemas.microsoft.com/office/drawing/2014/main" val="4171480599"/>
                    </a:ext>
                  </a:extLst>
                </a:gridCol>
                <a:gridCol w="930783">
                  <a:extLst>
                    <a:ext uri="{9D8B030D-6E8A-4147-A177-3AD203B41FA5}">
                      <a16:colId xmlns:a16="http://schemas.microsoft.com/office/drawing/2014/main" val="1139499507"/>
                    </a:ext>
                  </a:extLst>
                </a:gridCol>
                <a:gridCol w="982055">
                  <a:extLst>
                    <a:ext uri="{9D8B030D-6E8A-4147-A177-3AD203B41FA5}">
                      <a16:colId xmlns:a16="http://schemas.microsoft.com/office/drawing/2014/main" val="4037694049"/>
                    </a:ext>
                  </a:extLst>
                </a:gridCol>
              </a:tblGrid>
              <a:tr h="37128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 dirty="0">
                          <a:effectLst/>
                          <a:latin typeface="Trebuchet MS" panose="020B0603020202020204" pitchFamily="34" charset="0"/>
                        </a:rPr>
                        <a:t>PREGUNTA 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effectLst/>
                          <a:latin typeface="Trebuchet MS" panose="020B0603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800" b="0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7848853"/>
                  </a:ext>
                </a:extLst>
              </a:tr>
              <a:tr h="25525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  <a:latin typeface="+mn-lt"/>
                        </a:rPr>
                        <a:t>No Sabe</a:t>
                      </a:r>
                      <a:endParaRPr lang="es-CO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+mj-lt"/>
                        </a:rPr>
                        <a:t>4,7 %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+mj-lt"/>
                        </a:rPr>
                        <a:t>27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61947081"/>
                  </a:ext>
                </a:extLst>
              </a:tr>
              <a:tr h="33718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  <a:latin typeface="+mn-lt"/>
                        </a:rPr>
                        <a:t>Insuficiente</a:t>
                      </a:r>
                      <a:endParaRPr lang="es-CO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+mj-lt"/>
                        </a:rPr>
                        <a:t>5,6 %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+mj-lt"/>
                        </a:rPr>
                        <a:t>32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7123844"/>
                  </a:ext>
                </a:extLst>
              </a:tr>
              <a:tr h="33718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>
                          <a:effectLst/>
                          <a:latin typeface="+mn-lt"/>
                        </a:rPr>
                        <a:t>Deficiente</a:t>
                      </a:r>
                      <a:endParaRPr lang="es-CO" sz="1600" b="0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+mj-lt"/>
                        </a:rPr>
                        <a:t>30,6 %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+mj-lt"/>
                        </a:rPr>
                        <a:t>175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79504172"/>
                  </a:ext>
                </a:extLst>
              </a:tr>
              <a:tr h="33718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>
                          <a:effectLst/>
                          <a:latin typeface="+mn-lt"/>
                        </a:rPr>
                        <a:t>Aceptable</a:t>
                      </a:r>
                      <a:endParaRPr lang="es-CO" sz="1600" b="0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+mj-lt"/>
                        </a:rPr>
                        <a:t>19,1 %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+mj-lt"/>
                        </a:rPr>
                        <a:t>109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9693301"/>
                  </a:ext>
                </a:extLst>
              </a:tr>
              <a:tr h="33718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>
                          <a:effectLst/>
                          <a:latin typeface="+mn-lt"/>
                        </a:rPr>
                        <a:t>Sobresaliente</a:t>
                      </a:r>
                      <a:endParaRPr lang="es-CO" sz="1600" b="0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+mj-lt"/>
                        </a:rPr>
                        <a:t>39,9 %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+mj-lt"/>
                        </a:rPr>
                        <a:t>228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93845013"/>
                  </a:ext>
                </a:extLst>
              </a:tr>
              <a:tr h="33718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>
                          <a:effectLst/>
                          <a:latin typeface="+mn-lt"/>
                        </a:rPr>
                        <a:t>Excelente</a:t>
                      </a:r>
                      <a:endParaRPr lang="es-CO" sz="1600" b="0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+mj-lt"/>
                        </a:rPr>
                        <a:t>4,7 %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+mj-lt"/>
                        </a:rPr>
                        <a:t>27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3088650"/>
                  </a:ext>
                </a:extLst>
              </a:tr>
              <a:tr h="674361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  <a:latin typeface="Trebuchet MS" panose="020B0603020202020204" pitchFamily="34" charset="0"/>
                        </a:rPr>
                        <a:t>Promedio:</a:t>
                      </a:r>
                      <a:endParaRPr lang="es-CO" sz="1600" b="0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CO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Trebuchet MS" panose="020B0603020202020204" pitchFamily="34" charset="0"/>
                        </a:rPr>
                        <a:t>3,8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408910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482920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rchivoPaola\Dropbox\SGC ATEC\LOGOS\TEC sin eslogan 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193" y="388931"/>
            <a:ext cx="2364800" cy="1416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827932" y="3262825"/>
            <a:ext cx="18002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PROMEDIO DE SATISFACCIÒ</a:t>
            </a:r>
          </a:p>
          <a:p>
            <a:pPr algn="ctr"/>
            <a:r>
              <a:rPr lang="es-MX" dirty="0"/>
              <a:t>2024:3,6 </a:t>
            </a:r>
          </a:p>
          <a:p>
            <a:pPr algn="ctr"/>
            <a:r>
              <a:rPr lang="es-MX" dirty="0"/>
              <a:t>2025:3,6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CB9C1F6-D96F-F321-F779-2C80D412A5E4}"/>
              </a:ext>
            </a:extLst>
          </p:cNvPr>
          <p:cNvSpPr txBox="1"/>
          <p:nvPr/>
        </p:nvSpPr>
        <p:spPr>
          <a:xfrm>
            <a:off x="3540482" y="586834"/>
            <a:ext cx="476303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s-MX" dirty="0"/>
              <a:t>RESULTADOS DE ENCUESTA DE SATISFACCIÒN </a:t>
            </a:r>
          </a:p>
          <a:p>
            <a:pPr algn="ctr"/>
            <a:r>
              <a:rPr lang="es-MX" dirty="0"/>
              <a:t>2025</a:t>
            </a:r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1392A978-FD61-1303-7F0E-F108E511E040}"/>
              </a:ext>
            </a:extLst>
          </p:cNvPr>
          <p:cNvSpPr/>
          <p:nvPr/>
        </p:nvSpPr>
        <p:spPr>
          <a:xfrm>
            <a:off x="180208" y="2118619"/>
            <a:ext cx="3095648" cy="830997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SERVICIOS</a:t>
            </a:r>
          </a:p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COMPLEMENTARIOS 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963A279-1F58-48A2-C7BC-A16E83D3CC58}"/>
              </a:ext>
            </a:extLst>
          </p:cNvPr>
          <p:cNvSpPr txBox="1"/>
          <p:nvPr/>
        </p:nvSpPr>
        <p:spPr>
          <a:xfrm>
            <a:off x="3642528" y="1702644"/>
            <a:ext cx="4999087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MX" dirty="0"/>
              <a:t>Servicios complementarios: La respuesta a peticiones, quejas, reclamos y sugerencias realizadas por el estudiante o familia son atendidas de forma ágil, clara y oportuna</a:t>
            </a:r>
            <a:endParaRPr lang="es-CO" dirty="0"/>
          </a:p>
        </p:txBody>
      </p:sp>
      <p:sp>
        <p:nvSpPr>
          <p:cNvPr id="3" name="Elipse 2">
            <a:extLst>
              <a:ext uri="{FF2B5EF4-FFF2-40B4-BE49-F238E27FC236}">
                <a16:creationId xmlns:a16="http://schemas.microsoft.com/office/drawing/2014/main" id="{1D8DE3FD-A1F5-4612-4219-B9B3A4DDFB80}"/>
              </a:ext>
            </a:extLst>
          </p:cNvPr>
          <p:cNvSpPr/>
          <p:nvPr/>
        </p:nvSpPr>
        <p:spPr>
          <a:xfrm>
            <a:off x="1402472" y="4640589"/>
            <a:ext cx="847050" cy="808006"/>
          </a:xfrm>
          <a:prstGeom prst="ellipse">
            <a:avLst/>
          </a:prstGeom>
          <a:solidFill>
            <a:srgbClr val="FFC5C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B074E05-5CF2-FFAA-3C1D-213BE6492603}"/>
              </a:ext>
            </a:extLst>
          </p:cNvPr>
          <p:cNvSpPr txBox="1"/>
          <p:nvPr/>
        </p:nvSpPr>
        <p:spPr>
          <a:xfrm>
            <a:off x="632080" y="5644025"/>
            <a:ext cx="2387834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MX" sz="1400" dirty="0"/>
              <a:t>DEBILIDAD - OPORTUNIDAD </a:t>
            </a:r>
          </a:p>
          <a:p>
            <a:pPr algn="ctr"/>
            <a:r>
              <a:rPr lang="es-MX" sz="1400" dirty="0"/>
              <a:t>DE MEJORA </a:t>
            </a:r>
            <a:endParaRPr lang="es-CO" sz="1400" dirty="0"/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545E7F57-9ADF-C1FD-3F30-5D36965675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8039970"/>
              </p:ext>
            </p:extLst>
          </p:nvPr>
        </p:nvGraphicFramePr>
        <p:xfrm>
          <a:off x="3502078" y="3413250"/>
          <a:ext cx="5198189" cy="288001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285351">
                  <a:extLst>
                    <a:ext uri="{9D8B030D-6E8A-4147-A177-3AD203B41FA5}">
                      <a16:colId xmlns:a16="http://schemas.microsoft.com/office/drawing/2014/main" val="4171480599"/>
                    </a:ext>
                  </a:extLst>
                </a:gridCol>
                <a:gridCol w="930783">
                  <a:extLst>
                    <a:ext uri="{9D8B030D-6E8A-4147-A177-3AD203B41FA5}">
                      <a16:colId xmlns:a16="http://schemas.microsoft.com/office/drawing/2014/main" val="1139499507"/>
                    </a:ext>
                  </a:extLst>
                </a:gridCol>
                <a:gridCol w="982055">
                  <a:extLst>
                    <a:ext uri="{9D8B030D-6E8A-4147-A177-3AD203B41FA5}">
                      <a16:colId xmlns:a16="http://schemas.microsoft.com/office/drawing/2014/main" val="403769404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 dirty="0">
                          <a:effectLst/>
                          <a:latin typeface="Trebuchet MS" panose="020B0603020202020204" pitchFamily="34" charset="0"/>
                        </a:rPr>
                        <a:t>PREGUNTA 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effectLst/>
                          <a:latin typeface="Trebuchet MS" panose="020B0603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800" b="1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68380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u="none" strike="noStrike" dirty="0">
                          <a:effectLst/>
                          <a:latin typeface="+mn-lt"/>
                        </a:rPr>
                        <a:t>No Sabe</a:t>
                      </a:r>
                      <a:endParaRPr lang="es-CO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 dirty="0">
                          <a:effectLst/>
                          <a:latin typeface="Calibri" panose="020F0502020204030204" pitchFamily="34" charset="0"/>
                        </a:rPr>
                        <a:t>11,7 %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61947081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u="none" strike="noStrike" dirty="0">
                          <a:effectLst/>
                          <a:latin typeface="+mn-lt"/>
                        </a:rPr>
                        <a:t>Insuficiente</a:t>
                      </a:r>
                      <a:endParaRPr lang="es-CO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 dirty="0">
                          <a:effectLst/>
                          <a:latin typeface="Calibri" panose="020F0502020204030204" pitchFamily="34" charset="0"/>
                        </a:rPr>
                        <a:t>1,1 %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 dirty="0"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7123844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u="none" strike="noStrike">
                          <a:effectLst/>
                          <a:latin typeface="+mn-lt"/>
                        </a:rPr>
                        <a:t>Deficiente</a:t>
                      </a:r>
                      <a:endParaRPr lang="es-CO" sz="1600" b="1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>
                          <a:effectLst/>
                          <a:latin typeface="Calibri" panose="020F0502020204030204" pitchFamily="34" charset="0"/>
                        </a:rPr>
                        <a:t>1,4 %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 dirty="0"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79504172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u="none" strike="noStrike">
                          <a:effectLst/>
                          <a:latin typeface="+mn-lt"/>
                        </a:rPr>
                        <a:t>Aceptable</a:t>
                      </a:r>
                      <a:endParaRPr lang="es-CO" sz="1600" b="1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>
                          <a:effectLst/>
                          <a:latin typeface="Calibri" panose="020F0502020204030204" pitchFamily="34" charset="0"/>
                        </a:rPr>
                        <a:t>26,8 %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 dirty="0">
                          <a:effectLst/>
                          <a:latin typeface="Calibri" panose="020F0502020204030204" pitchFamily="34" charset="0"/>
                        </a:rPr>
                        <a:t>153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9693301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u="none" strike="noStrike">
                          <a:effectLst/>
                          <a:latin typeface="+mn-lt"/>
                        </a:rPr>
                        <a:t>Sobresaliente</a:t>
                      </a:r>
                      <a:endParaRPr lang="es-CO" sz="1600" b="1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>
                          <a:effectLst/>
                          <a:latin typeface="Calibri" panose="020F0502020204030204" pitchFamily="34" charset="0"/>
                        </a:rPr>
                        <a:t>19,1 %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 dirty="0"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93845013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u="none" strike="noStrike">
                          <a:effectLst/>
                          <a:latin typeface="+mn-lt"/>
                        </a:rPr>
                        <a:t>Excelente</a:t>
                      </a:r>
                      <a:endParaRPr lang="es-CO" sz="1600" b="1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>
                          <a:effectLst/>
                          <a:latin typeface="Calibri" panose="020F0502020204030204" pitchFamily="34" charset="0"/>
                        </a:rPr>
                        <a:t>39,9 %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 dirty="0">
                          <a:effectLst/>
                          <a:latin typeface="Calibri" panose="020F0502020204030204" pitchFamily="34" charset="0"/>
                        </a:rPr>
                        <a:t>228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3088650"/>
                  </a:ext>
                </a:extLst>
              </a:tr>
              <a:tr h="66937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1600" b="1" u="none" strike="noStrike" dirty="0">
                          <a:effectLst/>
                          <a:latin typeface="Trebuchet MS" panose="020B0603020202020204" pitchFamily="34" charset="0"/>
                        </a:rPr>
                        <a:t>Promedio:</a:t>
                      </a:r>
                      <a:endParaRPr lang="es-CO" sz="1600" b="1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CO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 dirty="0">
                          <a:effectLst/>
                          <a:latin typeface="Trebuchet MS" panose="020B0603020202020204" pitchFamily="34" charset="0"/>
                        </a:rPr>
                        <a:t>3,5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408910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338587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rchivoPaola\Dropbox\SGC ATEC\LOGOS\TEC sin eslogan 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957" y="351152"/>
            <a:ext cx="2364800" cy="1416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3"/>
          <p:cNvSpPr/>
          <p:nvPr/>
        </p:nvSpPr>
        <p:spPr>
          <a:xfrm>
            <a:off x="116905" y="2060848"/>
            <a:ext cx="2870919" cy="156966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CONSOLIDADO</a:t>
            </a:r>
          </a:p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SERVICIOS</a:t>
            </a:r>
          </a:p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COMPLEMENTARIOS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3720858" y="116632"/>
            <a:ext cx="476303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s-MX" dirty="0"/>
              <a:t>RESULTADOS DE ENCUESTA DE SATISFACCIÒN </a:t>
            </a:r>
          </a:p>
          <a:p>
            <a:pPr algn="ctr"/>
            <a:r>
              <a:rPr lang="es-MX" dirty="0"/>
              <a:t>2025 </a:t>
            </a:r>
            <a:endParaRPr lang="es-CO" dirty="0"/>
          </a:p>
        </p:txBody>
      </p:sp>
      <p:sp>
        <p:nvSpPr>
          <p:cNvPr id="2" name="CuadroTexto 1"/>
          <p:cNvSpPr txBox="1"/>
          <p:nvPr/>
        </p:nvSpPr>
        <p:spPr>
          <a:xfrm>
            <a:off x="650642" y="3923725"/>
            <a:ext cx="18002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PROMEDIO DE SATISFACCIÒN </a:t>
            </a:r>
          </a:p>
          <a:p>
            <a:pPr algn="ctr"/>
            <a:r>
              <a:rPr lang="es-MX" dirty="0"/>
              <a:t>2024: 3,9 </a:t>
            </a:r>
          </a:p>
          <a:p>
            <a:pPr algn="ctr"/>
            <a:r>
              <a:rPr lang="es-MX" dirty="0"/>
              <a:t>2025: 3,9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3B3FDE45-7133-66C5-6393-6ABBCCC8A6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0990778"/>
              </p:ext>
            </p:extLst>
          </p:nvPr>
        </p:nvGraphicFramePr>
        <p:xfrm>
          <a:off x="3131839" y="895725"/>
          <a:ext cx="5787403" cy="5866713"/>
        </p:xfrm>
        <a:graphic>
          <a:graphicData uri="http://schemas.openxmlformats.org/drawingml/2006/table">
            <a:tbl>
              <a:tblPr>
                <a:tableStyleId>{7E9639D4-E3E2-4D34-9284-5A2195B3D0D7}</a:tableStyleId>
              </a:tblPr>
              <a:tblGrid>
                <a:gridCol w="4176465">
                  <a:extLst>
                    <a:ext uri="{9D8B030D-6E8A-4147-A177-3AD203B41FA5}">
                      <a16:colId xmlns:a16="http://schemas.microsoft.com/office/drawing/2014/main" val="2638684566"/>
                    </a:ext>
                  </a:extLst>
                </a:gridCol>
                <a:gridCol w="1610938">
                  <a:extLst>
                    <a:ext uri="{9D8B030D-6E8A-4147-A177-3AD203B41FA5}">
                      <a16:colId xmlns:a16="http://schemas.microsoft.com/office/drawing/2014/main" val="729436166"/>
                    </a:ext>
                  </a:extLst>
                </a:gridCol>
              </a:tblGrid>
              <a:tr h="51524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effectLst/>
                          <a:latin typeface="Tempus Sans ITC" panose="04020404030D07020202" pitchFamily="82" charset="0"/>
                        </a:rPr>
                        <a:t>PREGUNTA </a:t>
                      </a:r>
                    </a:p>
                    <a:p>
                      <a:pPr algn="ctr" fontAlgn="b"/>
                      <a:endParaRPr lang="es-CO" sz="1800" b="1" i="0" u="none" strike="noStrike" dirty="0">
                        <a:effectLst/>
                        <a:latin typeface="Tempus Sans ITC" panose="04020404030D07020202" pitchFamily="82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800" b="1" i="0" u="none" strike="noStrike" kern="1200" dirty="0">
                        <a:solidFill>
                          <a:schemeClr val="tx1"/>
                        </a:solidFill>
                        <a:effectLst/>
                        <a:latin typeface="Tempus Sans ITC" panose="04020404030D07020202" pitchFamily="82" charset="0"/>
                        <a:ea typeface="+mn-ea"/>
                        <a:cs typeface="+mn-cs"/>
                      </a:endParaRPr>
                    </a:p>
                    <a:p>
                      <a:pPr algn="ctr" fontAlgn="b"/>
                      <a:r>
                        <a:rPr lang="es-CO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empus Sans ITC" panose="04020404030D07020202" pitchFamily="82" charset="0"/>
                          <a:ea typeface="+mn-ea"/>
                          <a:cs typeface="+mn-cs"/>
                        </a:rPr>
                        <a:t>CALIFICACIÓN</a:t>
                      </a:r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3856770"/>
                  </a:ext>
                </a:extLst>
              </a:tr>
              <a:tr h="458970">
                <a:tc>
                  <a:txBody>
                    <a:bodyPr/>
                    <a:lstStyle/>
                    <a:p>
                      <a:pPr marL="0" marR="0" lvl="0" indent="0" algn="just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/>
                        <a:t>Cafetería: Existe variedad y confiabilidad en los alimentos que se ofrecen 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4,1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2665527"/>
                  </a:ext>
                </a:extLst>
              </a:tr>
              <a:tr h="458970">
                <a:tc>
                  <a:txBody>
                    <a:bodyPr/>
                    <a:lstStyle/>
                    <a:p>
                      <a:pPr algn="just" fontAlgn="b"/>
                      <a:r>
                        <a:rPr lang="es-MX" sz="1600" dirty="0"/>
                        <a:t>Los sitios donde se presta el servicio están aseados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173457"/>
                  </a:ext>
                </a:extLst>
              </a:tr>
              <a:tr h="909148">
                <a:tc>
                  <a:txBody>
                    <a:bodyPr/>
                    <a:lstStyle/>
                    <a:p>
                      <a:pPr marL="0" marR="0" lvl="0" indent="0" algn="just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/>
                        <a:t>Biblioteca. Se encuentra usted satisfecho con la dotación de los textos para consulta dispuestos en la biblioteca</a:t>
                      </a:r>
                    </a:p>
                    <a:p>
                      <a:pPr marL="0" marR="0" lvl="0" indent="0" algn="just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3,9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9733438"/>
                  </a:ext>
                </a:extLst>
              </a:tr>
              <a:tr h="684059">
                <a:tc>
                  <a:txBody>
                    <a:bodyPr/>
                    <a:lstStyle/>
                    <a:p>
                      <a:pPr marL="0" marR="0" lvl="0" indent="0" algn="just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/>
                        <a:t>Zona de parqueo. Se encuentra usted satisfecho con la prestación del servicio de parqueadero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5767459"/>
                  </a:ext>
                </a:extLst>
              </a:tr>
              <a:tr h="684059">
                <a:tc>
                  <a:txBody>
                    <a:bodyPr/>
                    <a:lstStyle/>
                    <a:p>
                      <a:pPr marL="0" marR="0" lvl="0" indent="0" algn="just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/>
                        <a:t>Servicios complementarios: Casilleros. Se encuentra usted satisfecho con el servicio de casilleros.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3,8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4936912"/>
                  </a:ext>
                </a:extLst>
              </a:tr>
              <a:tr h="1013074">
                <a:tc>
                  <a:txBody>
                    <a:bodyPr/>
                    <a:lstStyle/>
                    <a:p>
                      <a:pPr marL="0" marR="0" lvl="0" indent="0" algn="just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/>
                        <a:t>Servicios complementarios: La respuesta a peticiones, quejas, reclamos y sugerencias realizadas por el estudiante o familia son atendidas de forma ágil, clara y oportuna.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3,5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7402754"/>
                  </a:ext>
                </a:extLst>
              </a:tr>
              <a:tr h="834089">
                <a:tc>
                  <a:txBody>
                    <a:bodyPr/>
                    <a:lstStyle/>
                    <a:p>
                      <a:pPr marL="0" marR="0" lvl="0" indent="0" algn="just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PROMEDIO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3,9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0186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174296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rchivoPaola\Dropbox\SGC ATEC\LOGOS\TEC sin eslogan 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0"/>
            <a:ext cx="1872208" cy="112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5CB9C1F6-D96F-F321-F779-2C80D412A5E4}"/>
              </a:ext>
            </a:extLst>
          </p:cNvPr>
          <p:cNvSpPr txBox="1"/>
          <p:nvPr/>
        </p:nvSpPr>
        <p:spPr>
          <a:xfrm>
            <a:off x="3459109" y="230031"/>
            <a:ext cx="476303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s-MX" dirty="0"/>
              <a:t>RESULTADOS DE ENCUESTA DE SATISFACCIÒN </a:t>
            </a:r>
          </a:p>
          <a:p>
            <a:pPr algn="ctr"/>
            <a:r>
              <a:rPr lang="es-MX" dirty="0"/>
              <a:t>2025 </a:t>
            </a:r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1392A978-FD61-1303-7F0E-F108E511E040}"/>
              </a:ext>
            </a:extLst>
          </p:cNvPr>
          <p:cNvSpPr/>
          <p:nvPr/>
        </p:nvSpPr>
        <p:spPr>
          <a:xfrm>
            <a:off x="196242" y="918511"/>
            <a:ext cx="3095648" cy="461665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RECOMENDACIONES 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963A279-1F58-48A2-C7BC-A16E83D3CC58}"/>
              </a:ext>
            </a:extLst>
          </p:cNvPr>
          <p:cNvSpPr txBox="1"/>
          <p:nvPr/>
        </p:nvSpPr>
        <p:spPr>
          <a:xfrm>
            <a:off x="3476581" y="970588"/>
            <a:ext cx="537989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MX" dirty="0"/>
              <a:t>A su juicio, de los aspectos evaluados en que debe mejorar la institución y cual es su sugerencia? </a:t>
            </a:r>
            <a:endParaRPr lang="es-CO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399CD3D-25E6-5B89-F6AE-246291126975}"/>
              </a:ext>
            </a:extLst>
          </p:cNvPr>
          <p:cNvSpPr txBox="1"/>
          <p:nvPr/>
        </p:nvSpPr>
        <p:spPr>
          <a:xfrm>
            <a:off x="97856" y="1606655"/>
            <a:ext cx="8948287" cy="526297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MX" sz="1600" dirty="0"/>
              <a:t>En el momento estoy satisfecho</a:t>
            </a:r>
          </a:p>
          <a:p>
            <a:pPr algn="just"/>
            <a:r>
              <a:rPr lang="es-MX" sz="1600" dirty="0"/>
              <a:t>Todo en orden</a:t>
            </a:r>
          </a:p>
          <a:p>
            <a:pPr algn="just"/>
            <a:r>
              <a:rPr lang="es-MX" sz="1600" dirty="0"/>
              <a:t>Mejorar los talleres</a:t>
            </a:r>
          </a:p>
          <a:p>
            <a:pPr algn="just"/>
            <a:r>
              <a:rPr lang="es-MX" sz="1600" dirty="0"/>
              <a:t>En los laboratorios los motores que tienen están sin muchos tornillos y piezas</a:t>
            </a:r>
          </a:p>
          <a:p>
            <a:pPr algn="just"/>
            <a:r>
              <a:rPr lang="es-MX" sz="1600" dirty="0"/>
              <a:t>Buscar que los precios de la cafetería no sean tan altos, </a:t>
            </a:r>
          </a:p>
          <a:p>
            <a:pPr algn="just"/>
            <a:r>
              <a:rPr lang="es-MX" sz="1600" dirty="0"/>
              <a:t>Que la enseñanza sea más práctica </a:t>
            </a:r>
          </a:p>
          <a:p>
            <a:pPr algn="just"/>
            <a:r>
              <a:rPr lang="es-MX" sz="1600" dirty="0"/>
              <a:t>Mayor comunicación en cuanto a los plus, estoy terminado mi primer semestre y no tenía conocimiento de la biblioteca ni de los convenios que tienen con otras entidades </a:t>
            </a:r>
          </a:p>
          <a:p>
            <a:pPr algn="just"/>
            <a:r>
              <a:rPr lang="es-MX" sz="1600" dirty="0"/>
              <a:t>Todo esta muy bien, mas variedad en la comida de la cafetería</a:t>
            </a:r>
          </a:p>
          <a:p>
            <a:pPr algn="just"/>
            <a:r>
              <a:rPr lang="es-MX" sz="1600" dirty="0"/>
              <a:t>Debe mejorar en el arreglo o mantenimiento de los casilleros.</a:t>
            </a:r>
          </a:p>
          <a:p>
            <a:pPr algn="just"/>
            <a:r>
              <a:rPr lang="es-MX" sz="1600" dirty="0"/>
              <a:t>Por el momento no veo fallas </a:t>
            </a:r>
          </a:p>
          <a:p>
            <a:pPr algn="just"/>
            <a:r>
              <a:rPr lang="es-MX" sz="1600" dirty="0"/>
              <a:t>Tienen buena variedad de cursos, solo falta uno enfocada a la electrónica vehicular </a:t>
            </a:r>
          </a:p>
          <a:p>
            <a:pPr algn="just"/>
            <a:r>
              <a:rPr lang="es-MX" sz="1600" dirty="0"/>
              <a:t>Para mi uno de los aspectos mas importantes a mejorar es el espacio del taller de motocicletas de bajo </a:t>
            </a:r>
            <a:r>
              <a:rPr lang="es-MX" sz="1600" dirty="0" err="1"/>
              <a:t>cc</a:t>
            </a:r>
            <a:r>
              <a:rPr lang="es-MX" sz="1600" dirty="0"/>
              <a:t>, las instalaciones son buenas, pero al menos tener una moto que prenda para uno saber si esta haciendo bien las practicas propuestas por el docente </a:t>
            </a:r>
          </a:p>
          <a:p>
            <a:r>
              <a:rPr lang="es-MX" sz="1600" dirty="0"/>
              <a:t>Más servicios </a:t>
            </a:r>
          </a:p>
          <a:p>
            <a:r>
              <a:rPr lang="es-MX" sz="1600" dirty="0"/>
              <a:t>En los recursos didácticos prácticos, no hay motores completos, no hay </a:t>
            </a:r>
            <a:r>
              <a:rPr lang="es-MX" sz="1600" dirty="0" err="1"/>
              <a:t>swicht</a:t>
            </a:r>
            <a:r>
              <a:rPr lang="es-MX" sz="1600" dirty="0"/>
              <a:t>, relés, porta relés, resistencias y muchas cosas MUY básicas para hacer experimentos de enseñanza básicos como el circuito de un ventilador, a los motores les falta tornillos, piezas, están rotos, no les dan mantenimiento a sus herramientas didácticas la verdad.</a:t>
            </a:r>
          </a:p>
          <a:p>
            <a:r>
              <a:rPr lang="es-MX" sz="1600" dirty="0"/>
              <a:t>De momento todo me pareció bien </a:t>
            </a:r>
            <a:endParaRPr lang="es-CO" sz="1600" dirty="0"/>
          </a:p>
        </p:txBody>
      </p:sp>
    </p:spTree>
    <p:extLst>
      <p:ext uri="{BB962C8B-B14F-4D97-AF65-F5344CB8AC3E}">
        <p14:creationId xmlns:p14="http://schemas.microsoft.com/office/powerpoint/2010/main" val="306373723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rchivoPaola\Dropbox\SGC ATEC\LOGOS\TEC sin eslogan 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070" y="-133975"/>
            <a:ext cx="2364800" cy="1416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5CB9C1F6-D96F-F321-F779-2C80D412A5E4}"/>
              </a:ext>
            </a:extLst>
          </p:cNvPr>
          <p:cNvSpPr txBox="1"/>
          <p:nvPr/>
        </p:nvSpPr>
        <p:spPr>
          <a:xfrm>
            <a:off x="3732010" y="105369"/>
            <a:ext cx="476303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s-MX" dirty="0"/>
              <a:t>RESULTADOS DE ENCUESTA DE SATISFACCIÒN </a:t>
            </a:r>
          </a:p>
          <a:p>
            <a:pPr algn="ctr"/>
            <a:r>
              <a:rPr lang="es-MX" dirty="0"/>
              <a:t>2025</a:t>
            </a:r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1392A978-FD61-1303-7F0E-F108E511E040}"/>
              </a:ext>
            </a:extLst>
          </p:cNvPr>
          <p:cNvSpPr/>
          <p:nvPr/>
        </p:nvSpPr>
        <p:spPr>
          <a:xfrm>
            <a:off x="236549" y="949102"/>
            <a:ext cx="3095648" cy="461665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RECOMENDACIONES 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963A279-1F58-48A2-C7BC-A16E83D3CC58}"/>
              </a:ext>
            </a:extLst>
          </p:cNvPr>
          <p:cNvSpPr txBox="1"/>
          <p:nvPr/>
        </p:nvSpPr>
        <p:spPr>
          <a:xfrm>
            <a:off x="3416662" y="789952"/>
            <a:ext cx="5436522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MX" dirty="0"/>
              <a:t>A su juicio, de los aspectos evaluados en que debe mejorar la institución y cual es su sugerencia? </a:t>
            </a:r>
            <a:endParaRPr lang="es-CO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399CD3D-25E6-5B89-F6AE-246291126975}"/>
              </a:ext>
            </a:extLst>
          </p:cNvPr>
          <p:cNvSpPr txBox="1"/>
          <p:nvPr/>
        </p:nvSpPr>
        <p:spPr>
          <a:xfrm>
            <a:off x="252181" y="1489652"/>
            <a:ext cx="8568952" cy="526297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MX" sz="1600" dirty="0"/>
              <a:t>Suministros de papel higiénico y toallas higiénicas en los baños de mujeres</a:t>
            </a:r>
          </a:p>
          <a:p>
            <a:r>
              <a:rPr lang="es-MX" sz="1600" dirty="0"/>
              <a:t>Todo esta bien </a:t>
            </a:r>
          </a:p>
          <a:p>
            <a:r>
              <a:rPr lang="es-MX" sz="1600" dirty="0"/>
              <a:t>Más motores funcionales, que estén correctamente armados y sin piezas intercambiadas o mezcladas. Esto permitiría que se conozcan todas las piezas del motor y su correcta ubicación. De otro modo, es bastante complejo</a:t>
            </a:r>
          </a:p>
          <a:p>
            <a:r>
              <a:rPr lang="es-CO" sz="1600" dirty="0"/>
              <a:t>Todo bien</a:t>
            </a:r>
            <a:endParaRPr lang="es-MX" sz="1600" dirty="0"/>
          </a:p>
          <a:p>
            <a:r>
              <a:rPr lang="es-CO" sz="1600" dirty="0"/>
              <a:t>Todo esta muy bien </a:t>
            </a:r>
            <a:endParaRPr lang="es-MX" sz="1600" dirty="0"/>
          </a:p>
          <a:p>
            <a:r>
              <a:rPr lang="es-MX" sz="1600" dirty="0"/>
              <a:t>No hay q mejorar nada</a:t>
            </a:r>
          </a:p>
          <a:p>
            <a:r>
              <a:rPr lang="es-CO" sz="1600" dirty="0"/>
              <a:t>Herramientas de practica</a:t>
            </a:r>
            <a:endParaRPr lang="es-MX" sz="1600" dirty="0"/>
          </a:p>
          <a:p>
            <a:r>
              <a:rPr lang="es-CO" sz="1600" dirty="0"/>
              <a:t>Mejora de herramientas</a:t>
            </a:r>
          </a:p>
          <a:p>
            <a:r>
              <a:rPr lang="es-MX" sz="1600" dirty="0"/>
              <a:t>La cafetería algo fresco nada recalentado</a:t>
            </a:r>
            <a:endParaRPr lang="es-CO" sz="1600" dirty="0"/>
          </a:p>
          <a:p>
            <a:r>
              <a:rPr lang="es-MX" sz="1600" dirty="0"/>
              <a:t>Más profundidad en materias y más herramientas para el uso de aplicaciones. Por ejemplo, el limpiador de contactos herramientas para quitar retenedores </a:t>
            </a:r>
            <a:r>
              <a:rPr lang="es-MX" sz="1600" dirty="0" err="1"/>
              <a:t>etc</a:t>
            </a:r>
            <a:endParaRPr lang="es-CO" sz="1600" dirty="0"/>
          </a:p>
          <a:p>
            <a:r>
              <a:rPr lang="es-MX" sz="1600" dirty="0"/>
              <a:t>Mejorar los espacios de descanso </a:t>
            </a:r>
            <a:endParaRPr lang="es-CO" sz="1600" dirty="0"/>
          </a:p>
          <a:p>
            <a:r>
              <a:rPr lang="es-MX" sz="1600" dirty="0"/>
              <a:t>Sería importante profundizar los temas del programa </a:t>
            </a:r>
            <a:endParaRPr lang="es-CO" sz="1600" dirty="0"/>
          </a:p>
          <a:p>
            <a:r>
              <a:rPr lang="es-MX" sz="1600" dirty="0"/>
              <a:t>Mejorar las zonas de descanso</a:t>
            </a:r>
            <a:endParaRPr lang="es-CO" sz="1600" dirty="0"/>
          </a:p>
          <a:p>
            <a:r>
              <a:rPr lang="es-CO" sz="1600" dirty="0"/>
              <a:t>Está bien todo </a:t>
            </a:r>
          </a:p>
          <a:p>
            <a:r>
              <a:rPr lang="es-MX" sz="1600" dirty="0"/>
              <a:t>Los parqueaderos son demasiados pequeños y las motos se golpean los espejos, o las rayan</a:t>
            </a:r>
          </a:p>
          <a:p>
            <a:r>
              <a:rPr lang="es-CO" sz="1600" dirty="0"/>
              <a:t>Iluminación </a:t>
            </a:r>
          </a:p>
          <a:p>
            <a:r>
              <a:rPr lang="es-CO" sz="1600" dirty="0"/>
              <a:t>Instalación de baños</a:t>
            </a:r>
          </a:p>
          <a:p>
            <a:r>
              <a:rPr lang="es-MX" sz="1600" dirty="0"/>
              <a:t>Mejorar en los recursos para enseñar, sobre todo en el laboratorio de alto cilindraje</a:t>
            </a:r>
            <a:endParaRPr lang="es-CO" sz="1600" dirty="0"/>
          </a:p>
        </p:txBody>
      </p:sp>
    </p:spTree>
    <p:extLst>
      <p:ext uri="{BB962C8B-B14F-4D97-AF65-F5344CB8AC3E}">
        <p14:creationId xmlns:p14="http://schemas.microsoft.com/office/powerpoint/2010/main" val="4251832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rchivoPaola\Dropbox\SGC ATEC\LOGOS\TEC sin eslogan 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800" y="302518"/>
            <a:ext cx="2364800" cy="1416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3"/>
          <p:cNvSpPr/>
          <p:nvPr/>
        </p:nvSpPr>
        <p:spPr>
          <a:xfrm>
            <a:off x="323527" y="2060848"/>
            <a:ext cx="2601689" cy="1200329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CONSOLIDADO GESTI</a:t>
            </a:r>
            <a:r>
              <a:rPr lang="es-ES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Ó</a:t>
            </a:r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N </a:t>
            </a:r>
          </a:p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COMERCIAL 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3720860" y="271597"/>
            <a:ext cx="476303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s-MX" dirty="0"/>
              <a:t>RESULTADOS DE ENCUESTA DE SATISFACCIÒN </a:t>
            </a:r>
          </a:p>
          <a:p>
            <a:pPr algn="ctr"/>
            <a:r>
              <a:rPr lang="es-MX" dirty="0"/>
              <a:t>2025 </a:t>
            </a:r>
            <a:endParaRPr lang="es-CO" dirty="0"/>
          </a:p>
        </p:txBody>
      </p:sp>
      <p:sp>
        <p:nvSpPr>
          <p:cNvPr id="2" name="CuadroTexto 1"/>
          <p:cNvSpPr txBox="1"/>
          <p:nvPr/>
        </p:nvSpPr>
        <p:spPr>
          <a:xfrm>
            <a:off x="539552" y="3904045"/>
            <a:ext cx="2111473" cy="166199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b="1" dirty="0"/>
              <a:t>PROMEDIO DE SATISFACCIÒN</a:t>
            </a:r>
          </a:p>
          <a:p>
            <a:pPr algn="ctr"/>
            <a:endParaRPr lang="es-MX" b="1" dirty="0"/>
          </a:p>
          <a:p>
            <a:pPr algn="ctr"/>
            <a:r>
              <a:rPr lang="es-MX" sz="2400" dirty="0"/>
              <a:t>2024 :4,18</a:t>
            </a:r>
          </a:p>
          <a:p>
            <a:pPr algn="ctr"/>
            <a:r>
              <a:rPr lang="es-MX" sz="2400" dirty="0"/>
              <a:t>2025: 4,24 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3B3FDE45-7133-66C5-6393-6ABBCCC8A6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2490306"/>
              </p:ext>
            </p:extLst>
          </p:nvPr>
        </p:nvGraphicFramePr>
        <p:xfrm>
          <a:off x="3542851" y="1556792"/>
          <a:ext cx="4966349" cy="4302292"/>
        </p:xfrm>
        <a:graphic>
          <a:graphicData uri="http://schemas.openxmlformats.org/drawingml/2006/table">
            <a:tbl>
              <a:tblPr>
                <a:tableStyleId>{7E9639D4-E3E2-4D34-9284-5A2195B3D0D7}</a:tableStyleId>
              </a:tblPr>
              <a:tblGrid>
                <a:gridCol w="3007396">
                  <a:extLst>
                    <a:ext uri="{9D8B030D-6E8A-4147-A177-3AD203B41FA5}">
                      <a16:colId xmlns:a16="http://schemas.microsoft.com/office/drawing/2014/main" val="2638684566"/>
                    </a:ext>
                  </a:extLst>
                </a:gridCol>
                <a:gridCol w="1958953">
                  <a:extLst>
                    <a:ext uri="{9D8B030D-6E8A-4147-A177-3AD203B41FA5}">
                      <a16:colId xmlns:a16="http://schemas.microsoft.com/office/drawing/2014/main" val="729436166"/>
                    </a:ext>
                  </a:extLst>
                </a:gridCol>
              </a:tblGrid>
              <a:tr h="77081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effectLst/>
                          <a:latin typeface="Tempus Sans ITC" panose="04020404030D07020202" pitchFamily="82" charset="0"/>
                        </a:rPr>
                        <a:t>PREGUNTA </a:t>
                      </a:r>
                    </a:p>
                    <a:p>
                      <a:pPr algn="ctr" fontAlgn="b"/>
                      <a:endParaRPr lang="es-CO" sz="1800" b="1" i="0" u="none" strike="noStrike" dirty="0">
                        <a:effectLst/>
                        <a:latin typeface="Tempus Sans ITC" panose="04020404030D07020202" pitchFamily="82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empus Sans ITC" panose="04020404030D07020202" pitchFamily="82" charset="0"/>
                          <a:ea typeface="+mn-ea"/>
                          <a:cs typeface="+mn-cs"/>
                        </a:rPr>
                        <a:t>CALIFICACIÓN</a:t>
                      </a:r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r" fontAlgn="b"/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3856770"/>
                  </a:ext>
                </a:extLst>
              </a:tr>
              <a:tr h="1055553">
                <a:tc>
                  <a:txBody>
                    <a:bodyPr/>
                    <a:lstStyle/>
                    <a:p>
                      <a:pPr marL="0" marR="0" lvl="0" indent="0" algn="just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600" dirty="0"/>
                        <a:t>Los funcionarios suministran con claridad, agilidad y oportunidad la información necesaria para el proceso de matrícula.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4,2</a:t>
                      </a:r>
                    </a:p>
                    <a:p>
                      <a:pPr algn="ctr" fontAlgn="b"/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5139923"/>
                  </a:ext>
                </a:extLst>
              </a:tr>
              <a:tr h="1055553">
                <a:tc>
                  <a:txBody>
                    <a:bodyPr/>
                    <a:lstStyle/>
                    <a:p>
                      <a:pPr algn="just" fontAlgn="b"/>
                      <a:r>
                        <a:rPr lang="es-CO" sz="1600" dirty="0"/>
                        <a:t>Las personas encargadas del proceso de matrícula brindan un trato amable y respetuoso a los aspirantes y/o estudiantes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4,35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2665527"/>
                  </a:ext>
                </a:extLst>
              </a:tr>
              <a:tr h="1055553">
                <a:tc>
                  <a:txBody>
                    <a:bodyPr/>
                    <a:lstStyle/>
                    <a:p>
                      <a:pPr algn="just" fontAlgn="b"/>
                      <a:r>
                        <a:rPr lang="es-MX" sz="1600" dirty="0"/>
                        <a:t>La información publicada en redes sociales es clara, interesante, actualizada (oportuna y ágil)</a:t>
                      </a:r>
                      <a:r>
                        <a:rPr lang="es-CO" sz="1600" dirty="0"/>
                        <a:t>.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4,18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6546007"/>
                  </a:ext>
                </a:extLst>
              </a:tr>
              <a:tr h="364821">
                <a:tc>
                  <a:txBody>
                    <a:bodyPr/>
                    <a:lstStyle/>
                    <a:p>
                      <a:pPr algn="ctr" fontAlgn="b"/>
                      <a:r>
                        <a:rPr lang="es-CO" sz="2000" b="0" i="0" u="none" strike="noStrike" dirty="0">
                          <a:effectLst/>
                          <a:latin typeface="Calibri" panose="020F0502020204030204" pitchFamily="34" charset="0"/>
                        </a:rPr>
                        <a:t> PROMEDIO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4,24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85347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21012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rchivoPaola\Dropbox\SGC ATEC\LOGOS\TEC sin eslogan 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070" y="-133975"/>
            <a:ext cx="2364800" cy="1416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5CB9C1F6-D96F-F321-F779-2C80D412A5E4}"/>
              </a:ext>
            </a:extLst>
          </p:cNvPr>
          <p:cNvSpPr txBox="1"/>
          <p:nvPr/>
        </p:nvSpPr>
        <p:spPr>
          <a:xfrm>
            <a:off x="3635896" y="61707"/>
            <a:ext cx="476303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s-MX" dirty="0"/>
              <a:t>RESULTADOS DE ENCUESTA DE SATISFACCIÒN </a:t>
            </a:r>
          </a:p>
          <a:p>
            <a:pPr algn="ctr"/>
            <a:r>
              <a:rPr lang="es-MX" dirty="0"/>
              <a:t>2025 </a:t>
            </a:r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1392A978-FD61-1303-7F0E-F108E511E040}"/>
              </a:ext>
            </a:extLst>
          </p:cNvPr>
          <p:cNvSpPr/>
          <p:nvPr/>
        </p:nvSpPr>
        <p:spPr>
          <a:xfrm>
            <a:off x="236549" y="949102"/>
            <a:ext cx="3095648" cy="461665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RECOMENDACIONES 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963A279-1F58-48A2-C7BC-A16E83D3CC58}"/>
              </a:ext>
            </a:extLst>
          </p:cNvPr>
          <p:cNvSpPr txBox="1"/>
          <p:nvPr/>
        </p:nvSpPr>
        <p:spPr>
          <a:xfrm>
            <a:off x="3491849" y="713439"/>
            <a:ext cx="5436522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MX" dirty="0"/>
              <a:t>A su juicio, de los aspectos evaluados en que debe mejorar la institución y cual es su sugerencia? </a:t>
            </a:r>
            <a:endParaRPr lang="es-CO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399CD3D-25E6-5B89-F6AE-246291126975}"/>
              </a:ext>
            </a:extLst>
          </p:cNvPr>
          <p:cNvSpPr txBox="1"/>
          <p:nvPr/>
        </p:nvSpPr>
        <p:spPr>
          <a:xfrm>
            <a:off x="236549" y="1410767"/>
            <a:ext cx="8670902" cy="5509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MX" sz="1600" dirty="0"/>
              <a:t>Mejorar las aulas de clases, más espacio, más ventilación</a:t>
            </a:r>
          </a:p>
          <a:p>
            <a:pPr algn="just"/>
            <a:r>
              <a:rPr lang="es-MX" sz="1600" dirty="0"/>
              <a:t>Yo digo que deben de mejorar en los motores de moto, o sea por ejemplo que los motores estén completos y organizados, por que cuando uno elije un motor están todos incompletos y la idea es saber todas las partes del motor, seria chévere que tuvieran unos cuantos motores aislados y con sus partes al lado y no desarmados y en otros lugar.</a:t>
            </a:r>
          </a:p>
          <a:p>
            <a:pPr algn="just"/>
            <a:r>
              <a:rPr lang="es-MX" sz="1600" dirty="0"/>
              <a:t>Ningún aspecto por decir qué sea constructivo</a:t>
            </a:r>
          </a:p>
          <a:p>
            <a:pPr algn="just"/>
            <a:r>
              <a:rPr lang="es-MX" sz="1600" dirty="0"/>
              <a:t>Mejorar en la organización de las clases y de los módulos. </a:t>
            </a:r>
          </a:p>
          <a:p>
            <a:pPr algn="just"/>
            <a:r>
              <a:rPr lang="es-MX" sz="1600" dirty="0"/>
              <a:t>Colocar jabón y buen lavado de los baños </a:t>
            </a:r>
          </a:p>
          <a:p>
            <a:pPr algn="just"/>
            <a:r>
              <a:rPr lang="es-CO" sz="1600" dirty="0"/>
              <a:t>Facilidades de pago para todas las carreras </a:t>
            </a:r>
            <a:endParaRPr lang="es-MX" sz="1600" dirty="0"/>
          </a:p>
          <a:p>
            <a:pPr algn="just"/>
            <a:r>
              <a:rPr lang="es-CO" sz="1600" dirty="0"/>
              <a:t>La intensidad horaria </a:t>
            </a:r>
            <a:endParaRPr lang="es-MX" sz="1600" dirty="0"/>
          </a:p>
          <a:p>
            <a:pPr algn="just"/>
            <a:r>
              <a:rPr lang="es-MX" sz="1600" dirty="0"/>
              <a:t>Mejorar la tienda </a:t>
            </a:r>
          </a:p>
          <a:p>
            <a:pPr algn="just"/>
            <a:r>
              <a:rPr lang="es-MX" sz="1600" dirty="0"/>
              <a:t>Tienen docentes excelente, pero la herramienta se encuentra en muy mal estado y no hay insumos </a:t>
            </a:r>
          </a:p>
          <a:p>
            <a:pPr algn="just"/>
            <a:r>
              <a:rPr lang="es-CO" sz="1600" dirty="0"/>
              <a:t>La institución está bien</a:t>
            </a:r>
            <a:endParaRPr lang="es-MX" sz="1600" dirty="0"/>
          </a:p>
          <a:p>
            <a:pPr algn="just"/>
            <a:r>
              <a:rPr lang="es-MX" sz="1600" dirty="0"/>
              <a:t>Profundidad mayor en los temas tratados </a:t>
            </a:r>
          </a:p>
          <a:p>
            <a:pPr algn="just"/>
            <a:r>
              <a:rPr lang="es-CO" sz="1600" dirty="0"/>
              <a:t>Me toco días que no encontraba parqueadero en ninguna de las dos sedes </a:t>
            </a:r>
          </a:p>
          <a:p>
            <a:pPr algn="just"/>
            <a:r>
              <a:rPr lang="es-MX" sz="1600" dirty="0"/>
              <a:t>Considero que existe un excelente servicio tanto en instalaciones, dignas de dar y adquirir conocimientos </a:t>
            </a:r>
            <a:endParaRPr lang="es-CO" sz="1600" dirty="0"/>
          </a:p>
          <a:p>
            <a:pPr algn="just"/>
            <a:r>
              <a:rPr lang="es-MX" sz="1600" dirty="0"/>
              <a:t>La cafetería, necesita una mejora, los precios son altos y la comida muy regular, por eso uno decide salir</a:t>
            </a:r>
          </a:p>
          <a:p>
            <a:pPr algn="just"/>
            <a:r>
              <a:rPr lang="es-MX" sz="1600" dirty="0"/>
              <a:t>Estructurar mejor el nivel de los laboratorios </a:t>
            </a:r>
            <a:r>
              <a:rPr lang="es-MX" sz="1600" dirty="0" err="1"/>
              <a:t>diesel</a:t>
            </a:r>
            <a:r>
              <a:rPr lang="es-MX" sz="1600" dirty="0"/>
              <a:t> ya que solo contamos con un simulador</a:t>
            </a:r>
          </a:p>
          <a:p>
            <a:pPr algn="just"/>
            <a:r>
              <a:rPr lang="es-MX" sz="1600" dirty="0"/>
              <a:t>En atención pronta y oportuna en asesoría y respuesta a necesidades de los estudiantes.</a:t>
            </a:r>
            <a:endParaRPr lang="es-CO" sz="1600" dirty="0"/>
          </a:p>
        </p:txBody>
      </p:sp>
    </p:spTree>
    <p:extLst>
      <p:ext uri="{BB962C8B-B14F-4D97-AF65-F5344CB8AC3E}">
        <p14:creationId xmlns:p14="http://schemas.microsoft.com/office/powerpoint/2010/main" val="105127079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rchivoPaola\Dropbox\SGC ATEC\LOGOS\TEC sin eslogan 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193" y="388931"/>
            <a:ext cx="2364800" cy="1416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827932" y="3262825"/>
            <a:ext cx="1800200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b="1" dirty="0"/>
              <a:t>PROMEDIO DE SATISFACCIÒN</a:t>
            </a:r>
          </a:p>
          <a:p>
            <a:pPr algn="ctr"/>
            <a:endParaRPr lang="es-MX" dirty="0"/>
          </a:p>
          <a:p>
            <a:pPr algn="ctr"/>
            <a:r>
              <a:rPr lang="es-MX" dirty="0"/>
              <a:t>2024: 94%</a:t>
            </a:r>
          </a:p>
          <a:p>
            <a:pPr algn="ctr"/>
            <a:r>
              <a:rPr lang="es-MX" dirty="0"/>
              <a:t>2025: 95,6%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CB9C1F6-D96F-F321-F779-2C80D412A5E4}"/>
              </a:ext>
            </a:extLst>
          </p:cNvPr>
          <p:cNvSpPr txBox="1"/>
          <p:nvPr/>
        </p:nvSpPr>
        <p:spPr>
          <a:xfrm>
            <a:off x="3635040" y="908720"/>
            <a:ext cx="476303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s-MX" dirty="0"/>
              <a:t>RESULTADOS DE ENCUESTA DE SATISFACCIÒN </a:t>
            </a:r>
          </a:p>
          <a:p>
            <a:pPr algn="ctr"/>
            <a:r>
              <a:rPr lang="es-MX" dirty="0"/>
              <a:t>2025</a:t>
            </a:r>
            <a:endParaRPr lang="es-CO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963A279-1F58-48A2-C7BC-A16E83D3CC58}"/>
              </a:ext>
            </a:extLst>
          </p:cNvPr>
          <p:cNvSpPr txBox="1"/>
          <p:nvPr/>
        </p:nvSpPr>
        <p:spPr>
          <a:xfrm>
            <a:off x="4139952" y="2242291"/>
            <a:ext cx="403152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CO" dirty="0"/>
              <a:t>Recomendaría usted la institución? </a:t>
            </a:r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73742215-B19C-3C0C-7C63-F483C9DBF0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7942558"/>
              </p:ext>
            </p:extLst>
          </p:nvPr>
        </p:nvGraphicFramePr>
        <p:xfrm>
          <a:off x="4139951" y="3550536"/>
          <a:ext cx="4031525" cy="58805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656184">
                  <a:extLst>
                    <a:ext uri="{9D8B030D-6E8A-4147-A177-3AD203B41FA5}">
                      <a16:colId xmlns:a16="http://schemas.microsoft.com/office/drawing/2014/main" val="4171480599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1139499507"/>
                    </a:ext>
                  </a:extLst>
                </a:gridCol>
                <a:gridCol w="1295221">
                  <a:extLst>
                    <a:ext uri="{9D8B030D-6E8A-4147-A177-3AD203B41FA5}">
                      <a16:colId xmlns:a16="http://schemas.microsoft.com/office/drawing/2014/main" val="403769404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+mn-lt"/>
                        </a:rPr>
                        <a:t>NO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7,4 %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61947081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+mn-lt"/>
                        </a:rPr>
                        <a:t>SI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94,0 %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537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7123844"/>
                  </a:ext>
                </a:extLst>
              </a:tr>
            </a:tbl>
          </a:graphicData>
        </a:graphic>
      </p:graphicFrame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019AD323-6E69-C749-0E2C-C39D64CB6B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1883290"/>
              </p:ext>
            </p:extLst>
          </p:nvPr>
        </p:nvGraphicFramePr>
        <p:xfrm>
          <a:off x="4139951" y="5077500"/>
          <a:ext cx="4031525" cy="64633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656184">
                  <a:extLst>
                    <a:ext uri="{9D8B030D-6E8A-4147-A177-3AD203B41FA5}">
                      <a16:colId xmlns:a16="http://schemas.microsoft.com/office/drawing/2014/main" val="4171480599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1139499507"/>
                    </a:ext>
                  </a:extLst>
                </a:gridCol>
                <a:gridCol w="1295221">
                  <a:extLst>
                    <a:ext uri="{9D8B030D-6E8A-4147-A177-3AD203B41FA5}">
                      <a16:colId xmlns:a16="http://schemas.microsoft.com/office/drawing/2014/main" val="4037694049"/>
                    </a:ext>
                  </a:extLst>
                </a:gridCol>
              </a:tblGrid>
              <a:tr h="2784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+mn-lt"/>
                        </a:rPr>
                        <a:t>NO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6,8 %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61947081"/>
                  </a:ext>
                </a:extLst>
              </a:tr>
              <a:tr h="36785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+mn-lt"/>
                        </a:rPr>
                        <a:t>SI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95,6 %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566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7123844"/>
                  </a:ext>
                </a:extLst>
              </a:tr>
            </a:tbl>
          </a:graphicData>
        </a:graphic>
      </p:graphicFrame>
      <p:sp>
        <p:nvSpPr>
          <p:cNvPr id="4" name="CuadroTexto 3">
            <a:extLst>
              <a:ext uri="{FF2B5EF4-FFF2-40B4-BE49-F238E27FC236}">
                <a16:creationId xmlns:a16="http://schemas.microsoft.com/office/drawing/2014/main" id="{986424AC-F55E-E8A0-EAFF-EA9224EA6255}"/>
              </a:ext>
            </a:extLst>
          </p:cNvPr>
          <p:cNvSpPr txBox="1"/>
          <p:nvPr/>
        </p:nvSpPr>
        <p:spPr>
          <a:xfrm>
            <a:off x="5455880" y="2962484"/>
            <a:ext cx="1121351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CO" dirty="0"/>
              <a:t>   2024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66AEE74-566C-B3C3-9B8B-F33617707B1B}"/>
              </a:ext>
            </a:extLst>
          </p:cNvPr>
          <p:cNvSpPr txBox="1"/>
          <p:nvPr/>
        </p:nvSpPr>
        <p:spPr>
          <a:xfrm>
            <a:off x="5455880" y="4555487"/>
            <a:ext cx="1121351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CO" dirty="0"/>
              <a:t>   2025 </a:t>
            </a:r>
          </a:p>
        </p:txBody>
      </p:sp>
    </p:spTree>
    <p:extLst>
      <p:ext uri="{BB962C8B-B14F-4D97-AF65-F5344CB8AC3E}">
        <p14:creationId xmlns:p14="http://schemas.microsoft.com/office/powerpoint/2010/main" val="195260019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rchivoPaola\Dropbox\SGC ATEC\LOGOS\TEC sin eslogan 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193" y="388931"/>
            <a:ext cx="2364800" cy="1416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858074" y="2549769"/>
            <a:ext cx="1800200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b="1" dirty="0"/>
              <a:t>PROMEDIO DE SATISFACCIÒN</a:t>
            </a:r>
          </a:p>
          <a:p>
            <a:pPr algn="ctr"/>
            <a:endParaRPr lang="es-MX" dirty="0"/>
          </a:p>
          <a:p>
            <a:pPr algn="ctr"/>
            <a:r>
              <a:rPr lang="es-MX" dirty="0"/>
              <a:t>2024: 4,0</a:t>
            </a:r>
          </a:p>
          <a:p>
            <a:pPr algn="ctr"/>
            <a:r>
              <a:rPr lang="es-MX" dirty="0"/>
              <a:t>2025:4,1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CB9C1F6-D96F-F321-F779-2C80D412A5E4}"/>
              </a:ext>
            </a:extLst>
          </p:cNvPr>
          <p:cNvSpPr txBox="1"/>
          <p:nvPr/>
        </p:nvSpPr>
        <p:spPr>
          <a:xfrm>
            <a:off x="3549378" y="419982"/>
            <a:ext cx="476303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s-MX" dirty="0"/>
              <a:t>RESULTADOS DE ENCUESTA DE SATISFACCIÒN </a:t>
            </a:r>
          </a:p>
          <a:p>
            <a:pPr algn="ctr"/>
            <a:r>
              <a:rPr lang="es-MX" dirty="0"/>
              <a:t>2025</a:t>
            </a:r>
            <a:endParaRPr lang="es-CO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963A279-1F58-48A2-C7BC-A16E83D3CC58}"/>
              </a:ext>
            </a:extLst>
          </p:cNvPr>
          <p:cNvSpPr txBox="1"/>
          <p:nvPr/>
        </p:nvSpPr>
        <p:spPr>
          <a:xfrm>
            <a:off x="3915132" y="1251195"/>
            <a:ext cx="403152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CO" dirty="0"/>
              <a:t>CONSOLIDADO DE SATISFACCIÓN  </a:t>
            </a:r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73742215-B19C-3C0C-7C63-F483C9DBF0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489431"/>
              </p:ext>
            </p:extLst>
          </p:nvPr>
        </p:nvGraphicFramePr>
        <p:xfrm>
          <a:off x="3419872" y="1805410"/>
          <a:ext cx="4763034" cy="471880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857584">
                  <a:extLst>
                    <a:ext uri="{9D8B030D-6E8A-4147-A177-3AD203B41FA5}">
                      <a16:colId xmlns:a16="http://schemas.microsoft.com/office/drawing/2014/main" val="4171480599"/>
                    </a:ext>
                  </a:extLst>
                </a:gridCol>
                <a:gridCol w="1452725">
                  <a:extLst>
                    <a:ext uri="{9D8B030D-6E8A-4147-A177-3AD203B41FA5}">
                      <a16:colId xmlns:a16="http://schemas.microsoft.com/office/drawing/2014/main" val="4037694049"/>
                    </a:ext>
                  </a:extLst>
                </a:gridCol>
                <a:gridCol w="1452725">
                  <a:extLst>
                    <a:ext uri="{9D8B030D-6E8A-4147-A177-3AD203B41FA5}">
                      <a16:colId xmlns:a16="http://schemas.microsoft.com/office/drawing/2014/main" val="22013584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+mn-lt"/>
                        </a:rPr>
                        <a:t>COMPONENTE </a:t>
                      </a:r>
                    </a:p>
                    <a:p>
                      <a:pPr algn="ctr" fontAlgn="b"/>
                      <a:endParaRPr lang="es-CO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CALIFICACIÓN</a:t>
                      </a:r>
                    </a:p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CALIFICACIÓN</a:t>
                      </a:r>
                    </a:p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  <a:p>
                      <a:pPr algn="ctr" fontAlgn="b"/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1947081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+mn-lt"/>
                        </a:rPr>
                        <a:t>COMERCIAL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4,2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95223588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+mn-lt"/>
                        </a:rPr>
                        <a:t>GESTION ACADEMICA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4,1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7123844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+mn-lt"/>
                        </a:rPr>
                        <a:t>BIENESTAR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4,0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19198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+mn-lt"/>
                        </a:rPr>
                        <a:t>REGISTRO Y CONTROL </a:t>
                      </a:r>
                    </a:p>
                    <a:p>
                      <a:pPr algn="ctr" fontAlgn="b"/>
                      <a:endParaRPr lang="es-CO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4,2</a:t>
                      </a:r>
                    </a:p>
                    <a:p>
                      <a:pPr algn="ctr" fontAlgn="b"/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4,2</a:t>
                      </a:r>
                    </a:p>
                    <a:p>
                      <a:pPr algn="ctr" fontAlgn="b"/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2794192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+mn-lt"/>
                        </a:rPr>
                        <a:t>FACTURACION </a:t>
                      </a:r>
                    </a:p>
                    <a:p>
                      <a:pPr algn="ctr" fontAlgn="b"/>
                      <a:endParaRPr lang="es-CO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4,3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26142212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+mn-lt"/>
                        </a:rPr>
                        <a:t>SERVICIOS GENERALES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4,1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4,2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69404284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+mn-lt"/>
                        </a:rPr>
                        <a:t> SERVICIOS COMPLEMENTARIOS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3,9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3,9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84269647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+mn-lt"/>
                        </a:rPr>
                        <a:t>PROMEDIO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4,1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340891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416707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rchivoPaola\Dropbox\SGC ATEC\LOGOS\TEC sin eslogan 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193" y="388931"/>
            <a:ext cx="2364800" cy="1416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326549" y="2353599"/>
            <a:ext cx="1800200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b="1" dirty="0"/>
              <a:t>PROMEDIO DE SATISFACCIÒN</a:t>
            </a:r>
          </a:p>
          <a:p>
            <a:pPr algn="ctr"/>
            <a:endParaRPr lang="es-MX" dirty="0"/>
          </a:p>
          <a:p>
            <a:pPr algn="ctr"/>
            <a:r>
              <a:rPr lang="es-MX" dirty="0"/>
              <a:t>2024:4,0</a:t>
            </a:r>
          </a:p>
          <a:p>
            <a:pPr algn="ctr"/>
            <a:r>
              <a:rPr lang="es-MX" dirty="0"/>
              <a:t>2025:4,1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CB9C1F6-D96F-F321-F779-2C80D412A5E4}"/>
              </a:ext>
            </a:extLst>
          </p:cNvPr>
          <p:cNvSpPr txBox="1"/>
          <p:nvPr/>
        </p:nvSpPr>
        <p:spPr>
          <a:xfrm>
            <a:off x="3549378" y="419982"/>
            <a:ext cx="476303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s-MX" dirty="0"/>
              <a:t>RESULTADOS DE ENCUESTA DE SATISFACCIÒN </a:t>
            </a:r>
          </a:p>
          <a:p>
            <a:pPr algn="ctr"/>
            <a:r>
              <a:rPr lang="es-MX" dirty="0"/>
              <a:t>2025</a:t>
            </a:r>
            <a:endParaRPr lang="es-CO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963A279-1F58-48A2-C7BC-A16E83D3CC58}"/>
              </a:ext>
            </a:extLst>
          </p:cNvPr>
          <p:cNvSpPr txBox="1"/>
          <p:nvPr/>
        </p:nvSpPr>
        <p:spPr>
          <a:xfrm>
            <a:off x="3748955" y="1227517"/>
            <a:ext cx="403152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CO" dirty="0"/>
              <a:t>CONSOLIDADO DE SATISFACCIÓN  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C6654DA3-8085-79DD-84E0-5BC05DDA046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41547626"/>
              </p:ext>
            </p:extLst>
          </p:nvPr>
        </p:nvGraphicFramePr>
        <p:xfrm>
          <a:off x="2365650" y="1713762"/>
          <a:ext cx="6451801" cy="32259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CuadroTexto 3">
            <a:extLst>
              <a:ext uri="{FF2B5EF4-FFF2-40B4-BE49-F238E27FC236}">
                <a16:creationId xmlns:a16="http://schemas.microsoft.com/office/drawing/2014/main" id="{144BD8A8-8CD4-B2F5-E527-BE3F3854D0C9}"/>
              </a:ext>
            </a:extLst>
          </p:cNvPr>
          <p:cNvSpPr txBox="1"/>
          <p:nvPr/>
        </p:nvSpPr>
        <p:spPr>
          <a:xfrm>
            <a:off x="356598" y="5175366"/>
            <a:ext cx="8607890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CO" sz="1600" b="1" dirty="0"/>
              <a:t>ANALISIS: </a:t>
            </a:r>
            <a:r>
              <a:rPr lang="es-CO" sz="1600" dirty="0"/>
              <a:t>Se puede concluir que  hubo un mejor desempeño frente al año anterior, se mantienen con la misma calificación, bienestar, registro y control y servicios complementarios, obteniendo una mayor participación en la encuesta para esta 21 estudiantes mas, también se obtuvo mas apertura en las recomendaciones manifestadas.</a:t>
            </a:r>
          </a:p>
          <a:p>
            <a:pPr algn="just"/>
            <a:r>
              <a:rPr lang="es-CO" sz="1600" dirty="0"/>
              <a:t>Se convierte en oportunidad de mejora los servicios complementarios tales como; biblioteca, cafetería </a:t>
            </a:r>
          </a:p>
        </p:txBody>
      </p:sp>
    </p:spTree>
    <p:extLst>
      <p:ext uri="{BB962C8B-B14F-4D97-AF65-F5344CB8AC3E}">
        <p14:creationId xmlns:p14="http://schemas.microsoft.com/office/powerpoint/2010/main" val="130186576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iario Cañada - Agradecimiento al Hospital San Josè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0677" y="1130299"/>
            <a:ext cx="4227931" cy="221507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rchivoPaola\Dropbox\SGC ATEC\LOGOS\TEC sin eslogan 0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2294454"/>
            <a:ext cx="2364800" cy="1416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/>
          <p:cNvSpPr txBox="1"/>
          <p:nvPr/>
        </p:nvSpPr>
        <p:spPr>
          <a:xfrm flipH="1">
            <a:off x="3214291" y="4186358"/>
            <a:ext cx="346854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dirty="0"/>
              <a:t>POR : Gloria Díaz Valencia –Coordinadora de Calidad </a:t>
            </a:r>
            <a:r>
              <a:rPr lang="es-MX" dirty="0" err="1"/>
              <a:t>Atec</a:t>
            </a:r>
            <a:endParaRPr lang="es-MX" dirty="0"/>
          </a:p>
          <a:p>
            <a:endParaRPr lang="es-MX" dirty="0"/>
          </a:p>
          <a:p>
            <a:pPr algn="ctr"/>
            <a:r>
              <a:rPr lang="es-MX" dirty="0"/>
              <a:t>12/12/2025  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172562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rchivoPaola\Dropbox\SGC ATEC\LOGOS\TEC sin eslogan 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800" y="302518"/>
            <a:ext cx="2364800" cy="1416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3"/>
          <p:cNvSpPr/>
          <p:nvPr/>
        </p:nvSpPr>
        <p:spPr>
          <a:xfrm>
            <a:off x="620961" y="1597768"/>
            <a:ext cx="2808312" cy="830997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GESTIÒN COMERCIAL 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3987089" y="456183"/>
            <a:ext cx="476303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s-MX" dirty="0"/>
              <a:t>RESULTADOS DE ENCUESTA DE SATISFACCIÒN </a:t>
            </a:r>
          </a:p>
          <a:p>
            <a:pPr algn="ctr"/>
            <a:r>
              <a:rPr lang="es-MX" dirty="0"/>
              <a:t>2025 </a:t>
            </a:r>
            <a:endParaRPr lang="es-CO" dirty="0"/>
          </a:p>
        </p:txBody>
      </p:sp>
      <p:sp>
        <p:nvSpPr>
          <p:cNvPr id="2" name="CuadroTexto 1"/>
          <p:cNvSpPr txBox="1"/>
          <p:nvPr/>
        </p:nvSpPr>
        <p:spPr>
          <a:xfrm>
            <a:off x="1125017" y="2650078"/>
            <a:ext cx="180020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PROMEDIO DE SATISFACCIÒN </a:t>
            </a:r>
          </a:p>
          <a:p>
            <a:pPr algn="ctr"/>
            <a:r>
              <a:rPr lang="es-MX" dirty="0"/>
              <a:t>4,2</a:t>
            </a:r>
          </a:p>
          <a:p>
            <a:pPr algn="ctr"/>
            <a:endParaRPr lang="es-MX" sz="1800" dirty="0"/>
          </a:p>
          <a:p>
            <a:pPr algn="ctr"/>
            <a:r>
              <a:rPr lang="es-MX" sz="1800" dirty="0"/>
              <a:t>2024:4,0</a:t>
            </a:r>
          </a:p>
          <a:p>
            <a:pPr algn="ctr"/>
            <a:r>
              <a:rPr lang="es-MX" dirty="0"/>
              <a:t>2</a:t>
            </a:r>
            <a:r>
              <a:rPr lang="es-MX" sz="1800" dirty="0"/>
              <a:t>025:4,2</a:t>
            </a:r>
            <a:endParaRPr lang="es-MX" dirty="0"/>
          </a:p>
          <a:p>
            <a:pPr algn="ctr"/>
            <a:endParaRPr lang="es-MX" dirty="0"/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3B3FDE45-7133-66C5-6393-6ABBCCC8A6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1075457"/>
              </p:ext>
            </p:extLst>
          </p:nvPr>
        </p:nvGraphicFramePr>
        <p:xfrm>
          <a:off x="3999483" y="2462529"/>
          <a:ext cx="4321617" cy="3045213"/>
        </p:xfrm>
        <a:graphic>
          <a:graphicData uri="http://schemas.openxmlformats.org/drawingml/2006/table">
            <a:tbl>
              <a:tblPr>
                <a:tableStyleId>{7E9639D4-E3E2-4D34-9284-5A2195B3D0D7}</a:tableStyleId>
              </a:tblPr>
              <a:tblGrid>
                <a:gridCol w="2580300">
                  <a:extLst>
                    <a:ext uri="{9D8B030D-6E8A-4147-A177-3AD203B41FA5}">
                      <a16:colId xmlns:a16="http://schemas.microsoft.com/office/drawing/2014/main" val="2638684566"/>
                    </a:ext>
                  </a:extLst>
                </a:gridCol>
                <a:gridCol w="893371">
                  <a:extLst>
                    <a:ext uri="{9D8B030D-6E8A-4147-A177-3AD203B41FA5}">
                      <a16:colId xmlns:a16="http://schemas.microsoft.com/office/drawing/2014/main" val="418258849"/>
                    </a:ext>
                  </a:extLst>
                </a:gridCol>
                <a:gridCol w="847946">
                  <a:extLst>
                    <a:ext uri="{9D8B030D-6E8A-4147-A177-3AD203B41FA5}">
                      <a16:colId xmlns:a16="http://schemas.microsoft.com/office/drawing/2014/main" val="729436166"/>
                    </a:ext>
                  </a:extLst>
                </a:gridCol>
              </a:tblGrid>
              <a:tr h="36772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Trebuchet MS" panose="020B0603020202020204" pitchFamily="34" charset="0"/>
                        </a:rPr>
                        <a:t>PREGUNTA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effectLst/>
                          <a:latin typeface="Trebuchet MS" panose="020B0603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800" b="0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48714"/>
                  </a:ext>
                </a:extLst>
              </a:tr>
              <a:tr h="367728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 dirty="0">
                          <a:effectLst/>
                        </a:rPr>
                        <a:t>No Sabe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>
                          <a:effectLst/>
                          <a:latin typeface="Calibri" panose="020F0502020204030204" pitchFamily="34" charset="0"/>
                        </a:rPr>
                        <a:t>2,9 %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3856770"/>
                  </a:ext>
                </a:extLst>
              </a:tr>
              <a:tr h="367728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Deficiente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>
                          <a:effectLst/>
                          <a:latin typeface="Calibri" panose="020F0502020204030204" pitchFamily="34" charset="0"/>
                        </a:rPr>
                        <a:t>1,0 %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5139923"/>
                  </a:ext>
                </a:extLst>
              </a:tr>
              <a:tr h="367728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Insuficiente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>
                          <a:effectLst/>
                          <a:latin typeface="Calibri" panose="020F0502020204030204" pitchFamily="34" charset="0"/>
                        </a:rPr>
                        <a:t>1,2 %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2665527"/>
                  </a:ext>
                </a:extLst>
              </a:tr>
              <a:tr h="367728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Aceptable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>
                          <a:effectLst/>
                          <a:latin typeface="Calibri" panose="020F0502020204030204" pitchFamily="34" charset="0"/>
                        </a:rPr>
                        <a:t>21,8 %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>
                          <a:effectLst/>
                          <a:latin typeface="Calibri" panose="020F0502020204030204" pitchFamily="34" charset="0"/>
                        </a:rPr>
                        <a:t>129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6546007"/>
                  </a:ext>
                </a:extLst>
              </a:tr>
              <a:tr h="367728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Sobresaliente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>
                          <a:effectLst/>
                          <a:latin typeface="Calibri" panose="020F0502020204030204" pitchFamily="34" charset="0"/>
                        </a:rPr>
                        <a:t>20,3 %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0031448"/>
                  </a:ext>
                </a:extLst>
              </a:tr>
              <a:tr h="471117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Excelente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>
                          <a:effectLst/>
                          <a:latin typeface="Calibri" panose="020F0502020204030204" pitchFamily="34" charset="0"/>
                        </a:rPr>
                        <a:t>52,9 %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effectLst/>
                          <a:latin typeface="Calibri" panose="020F0502020204030204" pitchFamily="34" charset="0"/>
                        </a:rPr>
                        <a:t>313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4645745"/>
                  </a:ext>
                </a:extLst>
              </a:tr>
              <a:tr h="367728">
                <a:tc gridSpan="2">
                  <a:txBody>
                    <a:bodyPr/>
                    <a:lstStyle/>
                    <a:p>
                      <a:pPr algn="r" fontAlgn="b"/>
                      <a:r>
                        <a:rPr lang="es-CO" sz="1600" u="none" strike="noStrike" dirty="0">
                          <a:effectLst/>
                        </a:rPr>
                        <a:t>Promedio: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4,2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5868385"/>
                  </a:ext>
                </a:extLst>
              </a:tr>
            </a:tbl>
          </a:graphicData>
        </a:graphic>
      </p:graphicFrame>
      <p:sp>
        <p:nvSpPr>
          <p:cNvPr id="11" name="CuadroTexto 10">
            <a:extLst>
              <a:ext uri="{FF2B5EF4-FFF2-40B4-BE49-F238E27FC236}">
                <a16:creationId xmlns:a16="http://schemas.microsoft.com/office/drawing/2014/main" id="{E45505CD-CAF5-F8B2-D6FC-851BA1AB6B1C}"/>
              </a:ext>
            </a:extLst>
          </p:cNvPr>
          <p:cNvSpPr txBox="1"/>
          <p:nvPr/>
        </p:nvSpPr>
        <p:spPr>
          <a:xfrm>
            <a:off x="3999483" y="1370923"/>
            <a:ext cx="4321617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CO" sz="1600" dirty="0"/>
              <a:t>Los funcionarios suministran con claridad, agilidad y oportunidad la información necesaria para el proceso de matrícula.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5264424D-515E-091E-4316-D9113DF76389}"/>
              </a:ext>
            </a:extLst>
          </p:cNvPr>
          <p:cNvSpPr txBox="1"/>
          <p:nvPr/>
        </p:nvSpPr>
        <p:spPr>
          <a:xfrm>
            <a:off x="1108074" y="5854450"/>
            <a:ext cx="2206694" cy="52322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MX" sz="1400" dirty="0"/>
              <a:t>POSIBLE - OPORTUNIDAD </a:t>
            </a:r>
          </a:p>
          <a:p>
            <a:pPr algn="ctr"/>
            <a:r>
              <a:rPr lang="es-MX" sz="1400" dirty="0"/>
              <a:t>DE MEJORA </a:t>
            </a:r>
            <a:endParaRPr lang="es-CO" sz="1400" dirty="0"/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id="{2CADB91B-B87C-54CF-7F13-3C303F6947AF}"/>
              </a:ext>
            </a:extLst>
          </p:cNvPr>
          <p:cNvSpPr/>
          <p:nvPr/>
        </p:nvSpPr>
        <p:spPr>
          <a:xfrm>
            <a:off x="1787896" y="4856229"/>
            <a:ext cx="847050" cy="808006"/>
          </a:xfrm>
          <a:prstGeom prst="ellipse">
            <a:avLst/>
          </a:prstGeom>
          <a:solidFill>
            <a:srgbClr val="EFEF7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42645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rchivoPaola\Dropbox\SGC ATEC\LOGOS\TEC sin eslogan 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157" y="225266"/>
            <a:ext cx="2364800" cy="1416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604429" y="3279075"/>
            <a:ext cx="21568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PROMEDIO DE SATISFACCIÒN</a:t>
            </a:r>
          </a:p>
          <a:p>
            <a:pPr algn="ctr"/>
            <a:r>
              <a:rPr lang="es-MX" dirty="0"/>
              <a:t>2024:4,1 </a:t>
            </a:r>
          </a:p>
          <a:p>
            <a:pPr algn="ctr"/>
            <a:r>
              <a:rPr lang="es-MX" dirty="0"/>
              <a:t>  2025:4,35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02FA1679-ED73-A907-7665-D2248623E0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1841814"/>
              </p:ext>
            </p:extLst>
          </p:nvPr>
        </p:nvGraphicFramePr>
        <p:xfrm>
          <a:off x="3341382" y="2976195"/>
          <a:ext cx="5198189" cy="301217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285351">
                  <a:extLst>
                    <a:ext uri="{9D8B030D-6E8A-4147-A177-3AD203B41FA5}">
                      <a16:colId xmlns:a16="http://schemas.microsoft.com/office/drawing/2014/main" val="4171480599"/>
                    </a:ext>
                  </a:extLst>
                </a:gridCol>
                <a:gridCol w="930783">
                  <a:extLst>
                    <a:ext uri="{9D8B030D-6E8A-4147-A177-3AD203B41FA5}">
                      <a16:colId xmlns:a16="http://schemas.microsoft.com/office/drawing/2014/main" val="1139499507"/>
                    </a:ext>
                  </a:extLst>
                </a:gridCol>
                <a:gridCol w="982055">
                  <a:extLst>
                    <a:ext uri="{9D8B030D-6E8A-4147-A177-3AD203B41FA5}">
                      <a16:colId xmlns:a16="http://schemas.microsoft.com/office/drawing/2014/main" val="4037694049"/>
                    </a:ext>
                  </a:extLst>
                </a:gridCol>
              </a:tblGrid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Trebuchet MS" panose="020B0603020202020204" pitchFamily="34" charset="0"/>
                        </a:rPr>
                        <a:t>PREGUNTA 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effectLst/>
                          <a:latin typeface="Trebuchet MS" panose="020B0603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800" b="0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1406671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 dirty="0">
                          <a:effectLst/>
                        </a:rPr>
                        <a:t>No Sabe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1,9 %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61947081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 dirty="0">
                          <a:effectLst/>
                        </a:rPr>
                        <a:t>Insuficiente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0,3 %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7123844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Deficiente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0,5 %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79504172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Aceptable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17,1 %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9693301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Sobresaliente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21,6 %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128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93845013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Excelente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58,6 %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347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3088650"/>
                  </a:ext>
                </a:extLst>
              </a:tr>
              <a:tr h="669372">
                <a:tc gridSpan="2">
                  <a:txBody>
                    <a:bodyPr/>
                    <a:lstStyle/>
                    <a:p>
                      <a:pPr algn="r" fontAlgn="b"/>
                      <a:r>
                        <a:rPr lang="es-CO" sz="1600" u="none" strike="noStrike" dirty="0">
                          <a:effectLst/>
                        </a:rPr>
                        <a:t>Promedio: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CO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4,35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40891068"/>
                  </a:ext>
                </a:extLst>
              </a:tr>
            </a:tbl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5CB9C1F6-D96F-F321-F779-2C80D412A5E4}"/>
              </a:ext>
            </a:extLst>
          </p:cNvPr>
          <p:cNvSpPr txBox="1"/>
          <p:nvPr/>
        </p:nvSpPr>
        <p:spPr>
          <a:xfrm>
            <a:off x="3540484" y="546465"/>
            <a:ext cx="5050359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dirty="0"/>
              <a:t>RESULTADOS DE ENCUESTA DE SATISFACCIÒN </a:t>
            </a:r>
          </a:p>
          <a:p>
            <a:pPr algn="ctr"/>
            <a:r>
              <a:rPr lang="es-MX" dirty="0"/>
              <a:t>2025</a:t>
            </a:r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1392A978-FD61-1303-7F0E-F108E511E040}"/>
              </a:ext>
            </a:extLst>
          </p:cNvPr>
          <p:cNvSpPr/>
          <p:nvPr/>
        </p:nvSpPr>
        <p:spPr>
          <a:xfrm>
            <a:off x="278673" y="1841620"/>
            <a:ext cx="2808312" cy="830997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GESTIÒN COMERCIAL 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963A279-1F58-48A2-C7BC-A16E83D3CC58}"/>
              </a:ext>
            </a:extLst>
          </p:cNvPr>
          <p:cNvSpPr txBox="1"/>
          <p:nvPr/>
        </p:nvSpPr>
        <p:spPr>
          <a:xfrm>
            <a:off x="3341382" y="1772816"/>
            <a:ext cx="5198189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CO" dirty="0"/>
              <a:t>Las personas encargadas del proceso de matrícula brindan un trato amable y respetuoso a los aspirantes y/o estudiantes.</a:t>
            </a: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C4577881-F337-E645-BD19-3D6DB0EBE5DD}"/>
              </a:ext>
            </a:extLst>
          </p:cNvPr>
          <p:cNvSpPr/>
          <p:nvPr/>
        </p:nvSpPr>
        <p:spPr>
          <a:xfrm>
            <a:off x="1259304" y="4879154"/>
            <a:ext cx="847050" cy="80800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627B568C-DC65-DB7E-C691-90393FB4FD49}"/>
              </a:ext>
            </a:extLst>
          </p:cNvPr>
          <p:cNvSpPr txBox="1"/>
          <p:nvPr/>
        </p:nvSpPr>
        <p:spPr>
          <a:xfrm>
            <a:off x="762105" y="5834480"/>
            <a:ext cx="2051345" cy="30777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400" dirty="0"/>
              <a:t>FORTALEZA </a:t>
            </a:r>
            <a:endParaRPr lang="es-CO" sz="1400" dirty="0"/>
          </a:p>
        </p:txBody>
      </p:sp>
    </p:spTree>
    <p:extLst>
      <p:ext uri="{BB962C8B-B14F-4D97-AF65-F5344CB8AC3E}">
        <p14:creationId xmlns:p14="http://schemas.microsoft.com/office/powerpoint/2010/main" val="1932746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rchivoPaola\Dropbox\SGC ATEC\LOGOS\TEC sin eslogan 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157" y="7346"/>
            <a:ext cx="2364800" cy="1416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604428" y="3279075"/>
            <a:ext cx="238409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PROMEDIO DE SATISFACCIÒN</a:t>
            </a:r>
          </a:p>
          <a:p>
            <a:pPr algn="ctr"/>
            <a:r>
              <a:rPr lang="es-MX" dirty="0"/>
              <a:t>2024:4,0 </a:t>
            </a:r>
          </a:p>
          <a:p>
            <a:pPr algn="ctr"/>
            <a:r>
              <a:rPr lang="es-MX" dirty="0"/>
              <a:t> 2025:4,18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02FA1679-ED73-A907-7665-D2248623E0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9468132"/>
              </p:ext>
            </p:extLst>
          </p:nvPr>
        </p:nvGraphicFramePr>
        <p:xfrm>
          <a:off x="3341382" y="2534118"/>
          <a:ext cx="5198189" cy="301217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285351">
                  <a:extLst>
                    <a:ext uri="{9D8B030D-6E8A-4147-A177-3AD203B41FA5}">
                      <a16:colId xmlns:a16="http://schemas.microsoft.com/office/drawing/2014/main" val="4171480599"/>
                    </a:ext>
                  </a:extLst>
                </a:gridCol>
                <a:gridCol w="930783">
                  <a:extLst>
                    <a:ext uri="{9D8B030D-6E8A-4147-A177-3AD203B41FA5}">
                      <a16:colId xmlns:a16="http://schemas.microsoft.com/office/drawing/2014/main" val="1139499507"/>
                    </a:ext>
                  </a:extLst>
                </a:gridCol>
                <a:gridCol w="982055">
                  <a:extLst>
                    <a:ext uri="{9D8B030D-6E8A-4147-A177-3AD203B41FA5}">
                      <a16:colId xmlns:a16="http://schemas.microsoft.com/office/drawing/2014/main" val="4037694049"/>
                    </a:ext>
                  </a:extLst>
                </a:gridCol>
              </a:tblGrid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Trebuchet MS" panose="020B0603020202020204" pitchFamily="34" charset="0"/>
                        </a:rPr>
                        <a:t>PREGUNTA 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effectLst/>
                          <a:latin typeface="Trebuchet MS" panose="020B0603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800" b="0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6387784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 dirty="0">
                          <a:effectLst/>
                        </a:rPr>
                        <a:t>No Sabe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4,4 %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61947081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 dirty="0">
                          <a:effectLst/>
                        </a:rPr>
                        <a:t>Insuficiente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1,4 %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7123844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Deficiente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21,5 %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127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79504172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Aceptable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20,9 %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124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9693301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 dirty="0">
                          <a:effectLst/>
                        </a:rPr>
                        <a:t>Sobresaliente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51,9 %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307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93845013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Excelente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4,4 %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3088650"/>
                  </a:ext>
                </a:extLst>
              </a:tr>
              <a:tr h="669372">
                <a:tc gridSpan="2">
                  <a:txBody>
                    <a:bodyPr/>
                    <a:lstStyle/>
                    <a:p>
                      <a:pPr algn="r" fontAlgn="b"/>
                      <a:r>
                        <a:rPr lang="es-CO" sz="1600" u="none" strike="noStrike" dirty="0">
                          <a:effectLst/>
                        </a:rPr>
                        <a:t>Promedio: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CO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4, 18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40891068"/>
                  </a:ext>
                </a:extLst>
              </a:tr>
            </a:tbl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5CB9C1F6-D96F-F321-F779-2C80D412A5E4}"/>
              </a:ext>
            </a:extLst>
          </p:cNvPr>
          <p:cNvSpPr txBox="1"/>
          <p:nvPr/>
        </p:nvSpPr>
        <p:spPr>
          <a:xfrm>
            <a:off x="3558958" y="401491"/>
            <a:ext cx="4980613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dirty="0"/>
              <a:t>RESULTADOS DE ENCUESTA DE SATISFACCIÒN </a:t>
            </a:r>
          </a:p>
          <a:p>
            <a:pPr algn="ctr"/>
            <a:r>
              <a:rPr lang="es-MX" dirty="0"/>
              <a:t>2025 </a:t>
            </a:r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1392A978-FD61-1303-7F0E-F108E511E040}"/>
              </a:ext>
            </a:extLst>
          </p:cNvPr>
          <p:cNvSpPr/>
          <p:nvPr/>
        </p:nvSpPr>
        <p:spPr>
          <a:xfrm>
            <a:off x="331401" y="1958752"/>
            <a:ext cx="2808312" cy="830997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GESTIÒN COMERCIAL 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963A279-1F58-48A2-C7BC-A16E83D3CC58}"/>
              </a:ext>
            </a:extLst>
          </p:cNvPr>
          <p:cNvSpPr txBox="1"/>
          <p:nvPr/>
        </p:nvSpPr>
        <p:spPr>
          <a:xfrm>
            <a:off x="3341382" y="1450921"/>
            <a:ext cx="5198189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MX" dirty="0"/>
              <a:t> La información publicada en redes sociales es clara, interesante, actualizada (oportuna y ágil)</a:t>
            </a:r>
            <a:r>
              <a:rPr lang="es-CO" dirty="0"/>
              <a:t>.</a:t>
            </a:r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id="{6130FF69-07EC-B337-A4D5-23FCD75ABBE8}"/>
              </a:ext>
            </a:extLst>
          </p:cNvPr>
          <p:cNvSpPr/>
          <p:nvPr/>
        </p:nvSpPr>
        <p:spPr>
          <a:xfrm>
            <a:off x="1372948" y="4967029"/>
            <a:ext cx="847050" cy="80800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1BBEEE40-936F-5363-692B-5F8DADCF4450}"/>
              </a:ext>
            </a:extLst>
          </p:cNvPr>
          <p:cNvSpPr txBox="1"/>
          <p:nvPr/>
        </p:nvSpPr>
        <p:spPr>
          <a:xfrm>
            <a:off x="877308" y="5954883"/>
            <a:ext cx="2051345" cy="30777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400" dirty="0"/>
              <a:t>FORTALEZA </a:t>
            </a:r>
            <a:endParaRPr lang="es-CO" sz="1400" dirty="0"/>
          </a:p>
        </p:txBody>
      </p:sp>
    </p:spTree>
    <p:extLst>
      <p:ext uri="{BB962C8B-B14F-4D97-AF65-F5344CB8AC3E}">
        <p14:creationId xmlns:p14="http://schemas.microsoft.com/office/powerpoint/2010/main" val="3809973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rchivoPaola\Dropbox\SGC ATEC\LOGOS\TEC sin eslogan 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884" y="0"/>
            <a:ext cx="2364800" cy="1416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3"/>
          <p:cNvSpPr/>
          <p:nvPr/>
        </p:nvSpPr>
        <p:spPr>
          <a:xfrm>
            <a:off x="122069" y="1384883"/>
            <a:ext cx="2510879" cy="1200329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CONSOLIDADO GESTI</a:t>
            </a:r>
            <a:r>
              <a:rPr lang="es-ES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Ó</a:t>
            </a:r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N </a:t>
            </a:r>
          </a:p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ACADÉMICA  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3609079" y="320843"/>
            <a:ext cx="476303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s-MX" dirty="0"/>
              <a:t>RESULTADOS DE ENCUESTA DE SATISFACCIÒN </a:t>
            </a:r>
          </a:p>
          <a:p>
            <a:pPr algn="ctr"/>
            <a:r>
              <a:rPr lang="es-MX" dirty="0"/>
              <a:t>2025 </a:t>
            </a:r>
            <a:endParaRPr lang="es-CO" dirty="0"/>
          </a:p>
        </p:txBody>
      </p:sp>
      <p:sp>
        <p:nvSpPr>
          <p:cNvPr id="2" name="CuadroTexto 1"/>
          <p:cNvSpPr txBox="1"/>
          <p:nvPr/>
        </p:nvSpPr>
        <p:spPr>
          <a:xfrm>
            <a:off x="570907" y="3051131"/>
            <a:ext cx="1800200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PROMEDIO DE SATISFACCIÒN </a:t>
            </a:r>
          </a:p>
          <a:p>
            <a:pPr algn="ctr"/>
            <a:endParaRPr lang="es-MX" dirty="0"/>
          </a:p>
          <a:p>
            <a:pPr algn="ctr"/>
            <a:r>
              <a:rPr lang="es-MX" dirty="0"/>
              <a:t>2024:4,0</a:t>
            </a:r>
          </a:p>
          <a:p>
            <a:pPr algn="ctr"/>
            <a:r>
              <a:rPr lang="es-MX" dirty="0"/>
              <a:t>2025:4,1</a:t>
            </a:r>
          </a:p>
          <a:p>
            <a:pPr algn="ctr"/>
            <a:endParaRPr lang="es-MX" dirty="0"/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3B3FDE45-7133-66C5-6393-6ABBCCC8A6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73252"/>
              </p:ext>
            </p:extLst>
          </p:nvPr>
        </p:nvGraphicFramePr>
        <p:xfrm>
          <a:off x="2851585" y="1196752"/>
          <a:ext cx="5981995" cy="5463084"/>
        </p:xfrm>
        <a:graphic>
          <a:graphicData uri="http://schemas.openxmlformats.org/drawingml/2006/table">
            <a:tbl>
              <a:tblPr>
                <a:tableStyleId>{7E9639D4-E3E2-4D34-9284-5A2195B3D0D7}</a:tableStyleId>
              </a:tblPr>
              <a:tblGrid>
                <a:gridCol w="4092680">
                  <a:extLst>
                    <a:ext uri="{9D8B030D-6E8A-4147-A177-3AD203B41FA5}">
                      <a16:colId xmlns:a16="http://schemas.microsoft.com/office/drawing/2014/main" val="2638684566"/>
                    </a:ext>
                  </a:extLst>
                </a:gridCol>
                <a:gridCol w="1889315">
                  <a:extLst>
                    <a:ext uri="{9D8B030D-6E8A-4147-A177-3AD203B41FA5}">
                      <a16:colId xmlns:a16="http://schemas.microsoft.com/office/drawing/2014/main" val="729436166"/>
                    </a:ext>
                  </a:extLst>
                </a:gridCol>
              </a:tblGrid>
              <a:tr h="73373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effectLst/>
                          <a:latin typeface="Tempus Sans ITC" panose="04020404030D07020202" pitchFamily="82" charset="0"/>
                        </a:rPr>
                        <a:t>PREGUNTA </a:t>
                      </a:r>
                    </a:p>
                    <a:p>
                      <a:pPr algn="ctr" fontAlgn="b"/>
                      <a:endParaRPr lang="es-CO" sz="1800" b="1" i="0" u="none" strike="noStrike" dirty="0">
                        <a:effectLst/>
                        <a:latin typeface="Tempus Sans ITC" panose="04020404030D07020202" pitchFamily="82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800" b="1" i="0" u="none" strike="noStrike" kern="1200" dirty="0">
                        <a:solidFill>
                          <a:schemeClr val="tx1"/>
                        </a:solidFill>
                        <a:effectLst/>
                        <a:latin typeface="Tempus Sans ITC" panose="04020404030D07020202" pitchFamily="82" charset="0"/>
                        <a:ea typeface="+mn-ea"/>
                        <a:cs typeface="+mn-cs"/>
                      </a:endParaRPr>
                    </a:p>
                    <a:p>
                      <a:pPr algn="ctr" fontAlgn="b"/>
                      <a:r>
                        <a:rPr lang="es-CO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empus Sans ITC" panose="04020404030D07020202" pitchFamily="82" charset="0"/>
                          <a:ea typeface="+mn-ea"/>
                          <a:cs typeface="+mn-cs"/>
                        </a:rPr>
                        <a:t>CALIFICACIÓN</a:t>
                      </a:r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 fontAlgn="b"/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3856770"/>
                  </a:ext>
                </a:extLst>
              </a:tr>
              <a:tr h="677964">
                <a:tc>
                  <a:txBody>
                    <a:bodyPr/>
                    <a:lstStyle/>
                    <a:p>
                      <a:pPr marL="0" marR="0" lvl="0" indent="0" algn="just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La intensidad horaria de los módulos o asignaturas es suficiente para  garantizar el aprendizaje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4,29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005820"/>
                  </a:ext>
                </a:extLst>
              </a:tr>
              <a:tr h="454881">
                <a:tc>
                  <a:txBody>
                    <a:bodyPr/>
                    <a:lstStyle/>
                    <a:p>
                      <a:pPr marL="0" marR="0" lvl="0" indent="0" algn="just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 Los contenidos de los planes de estudio son pertinentes y actualizados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4,14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3350632"/>
                  </a:ext>
                </a:extLst>
              </a:tr>
              <a:tr h="1233149">
                <a:tc>
                  <a:txBody>
                    <a:bodyPr/>
                    <a:lstStyle/>
                    <a:p>
                      <a:pPr marL="0" marR="0" lvl="0" indent="0" algn="just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/>
                        <a:t>Plataformas y aplicaciones: La facilidad para ingresar y consultar la información del estudiante en la plataforma académica Q10 (calificaciones, ordenes de pago, cursos virtuales, evaluaciones, encuestas)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4,25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5139923"/>
                  </a:ext>
                </a:extLst>
              </a:tr>
              <a:tr h="677964">
                <a:tc>
                  <a:txBody>
                    <a:bodyPr/>
                    <a:lstStyle/>
                    <a:p>
                      <a:pPr algn="just" fontAlgn="b"/>
                      <a:r>
                        <a:rPr lang="es-MX" sz="1600" dirty="0"/>
                        <a:t>La claridad, agilidad y oportunidad de la información sobre las actividades programadas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2665527"/>
                  </a:ext>
                </a:extLst>
              </a:tr>
              <a:tr h="707590">
                <a:tc>
                  <a:txBody>
                    <a:bodyPr/>
                    <a:lstStyle/>
                    <a:p>
                      <a:pPr marL="0" marR="0" lvl="0" indent="0" algn="just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/>
                        <a:t> El personal de bienestar  brinda un trato amable y respetuoso a los estudiantes</a:t>
                      </a:r>
                      <a:endParaRPr lang="es-CO" sz="1600" dirty="0"/>
                    </a:p>
                    <a:p>
                      <a:pPr algn="just" fontAlgn="b"/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4,1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6546007"/>
                  </a:ext>
                </a:extLst>
              </a:tr>
              <a:tr h="7075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Trebuchet MS" panose="020B0603020202020204" pitchFamily="34" charset="0"/>
                        </a:rPr>
                        <a:t>PROMEDIO</a:t>
                      </a:r>
                    </a:p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Trebuchet MS" panose="020B0603020202020204" pitchFamily="34" charset="0"/>
                        </a:rPr>
                        <a:t>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4,1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0111463"/>
                  </a:ext>
                </a:extLst>
              </a:tr>
            </a:tbl>
          </a:graphicData>
        </a:graphic>
      </p:graphicFrame>
      <p:sp>
        <p:nvSpPr>
          <p:cNvPr id="3" name="Elipse 2">
            <a:extLst>
              <a:ext uri="{FF2B5EF4-FFF2-40B4-BE49-F238E27FC236}">
                <a16:creationId xmlns:a16="http://schemas.microsoft.com/office/drawing/2014/main" id="{40FFE381-9647-E153-D94F-CBE218BAF2F4}"/>
              </a:ext>
            </a:extLst>
          </p:cNvPr>
          <p:cNvSpPr/>
          <p:nvPr/>
        </p:nvSpPr>
        <p:spPr>
          <a:xfrm>
            <a:off x="1047482" y="5069114"/>
            <a:ext cx="847050" cy="80800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31A8DFBE-6DC8-006F-AA89-FE82F81E920E}"/>
              </a:ext>
            </a:extLst>
          </p:cNvPr>
          <p:cNvSpPr txBox="1"/>
          <p:nvPr/>
        </p:nvSpPr>
        <p:spPr>
          <a:xfrm>
            <a:off x="494611" y="6140777"/>
            <a:ext cx="2051345" cy="30777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400" dirty="0"/>
              <a:t>FORTALEZA </a:t>
            </a:r>
            <a:endParaRPr lang="es-CO" sz="1400" dirty="0"/>
          </a:p>
        </p:txBody>
      </p:sp>
    </p:spTree>
    <p:extLst>
      <p:ext uri="{BB962C8B-B14F-4D97-AF65-F5344CB8AC3E}">
        <p14:creationId xmlns:p14="http://schemas.microsoft.com/office/powerpoint/2010/main" val="14399103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rchivoPaola\Dropbox\SGC ATEC\LOGOS\TEC sin eslogan 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128" y="220454"/>
            <a:ext cx="2364800" cy="1416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604429" y="3279075"/>
            <a:ext cx="18002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PROMEDIO DE SATISFACCIÒN</a:t>
            </a:r>
          </a:p>
          <a:p>
            <a:pPr algn="ctr"/>
            <a:r>
              <a:rPr lang="es-MX" dirty="0"/>
              <a:t>    2024: 4,2 </a:t>
            </a:r>
          </a:p>
          <a:p>
            <a:pPr algn="ctr"/>
            <a:r>
              <a:rPr lang="es-MX" dirty="0"/>
              <a:t>     2025:4,3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02FA1679-ED73-A907-7665-D2248623E0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9160546"/>
              </p:ext>
            </p:extLst>
          </p:nvPr>
        </p:nvGraphicFramePr>
        <p:xfrm>
          <a:off x="3341382" y="2534118"/>
          <a:ext cx="5198189" cy="295776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285351">
                  <a:extLst>
                    <a:ext uri="{9D8B030D-6E8A-4147-A177-3AD203B41FA5}">
                      <a16:colId xmlns:a16="http://schemas.microsoft.com/office/drawing/2014/main" val="4171480599"/>
                    </a:ext>
                  </a:extLst>
                </a:gridCol>
                <a:gridCol w="930783">
                  <a:extLst>
                    <a:ext uri="{9D8B030D-6E8A-4147-A177-3AD203B41FA5}">
                      <a16:colId xmlns:a16="http://schemas.microsoft.com/office/drawing/2014/main" val="1139499507"/>
                    </a:ext>
                  </a:extLst>
                </a:gridCol>
                <a:gridCol w="982055">
                  <a:extLst>
                    <a:ext uri="{9D8B030D-6E8A-4147-A177-3AD203B41FA5}">
                      <a16:colId xmlns:a16="http://schemas.microsoft.com/office/drawing/2014/main" val="4037694049"/>
                    </a:ext>
                  </a:extLst>
                </a:gridCol>
              </a:tblGrid>
              <a:tr h="33468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Trebuchet MS" panose="020B0603020202020204" pitchFamily="34" charset="0"/>
                        </a:rPr>
                        <a:t>PREGUNTA 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effectLst/>
                          <a:latin typeface="Trebuchet MS" panose="020B0603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800" b="0" i="0" u="none" strike="noStrike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8287241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 dirty="0">
                          <a:effectLst/>
                        </a:rPr>
                        <a:t>No Sabe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2,3 %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61947081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 dirty="0">
                          <a:effectLst/>
                        </a:rPr>
                        <a:t>Insuficiente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3,5 %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7123844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Deficiente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21,9 %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79504172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Aceptable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20,0 %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114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9693301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Sobresaliente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49,6 %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283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93845013"/>
                  </a:ext>
                </a:extLst>
              </a:tr>
              <a:tr h="334686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>
                          <a:effectLst/>
                        </a:rPr>
                        <a:t>Excelente</a:t>
                      </a:r>
                      <a:endParaRPr lang="es-CO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effectLst/>
                          <a:latin typeface="Calibri" panose="020F0502020204030204" pitchFamily="34" charset="0"/>
                        </a:rPr>
                        <a:t>2,8 %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3088650"/>
                  </a:ext>
                </a:extLst>
              </a:tr>
              <a:tr h="61495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</a:rPr>
                        <a:t>Promedio: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CO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</a:rPr>
                        <a:t>4,3</a:t>
                      </a:r>
                      <a:endParaRPr lang="es-CO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40891068"/>
                  </a:ext>
                </a:extLst>
              </a:tr>
            </a:tbl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5CB9C1F6-D96F-F321-F779-2C80D412A5E4}"/>
              </a:ext>
            </a:extLst>
          </p:cNvPr>
          <p:cNvSpPr txBox="1"/>
          <p:nvPr/>
        </p:nvSpPr>
        <p:spPr>
          <a:xfrm>
            <a:off x="3465692" y="381321"/>
            <a:ext cx="476303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s-MX" dirty="0"/>
              <a:t>RESULTADOS DE ENCUESTA DE SATISFACCIÒN </a:t>
            </a:r>
          </a:p>
          <a:p>
            <a:pPr algn="ctr"/>
            <a:r>
              <a:rPr lang="es-MX" dirty="0"/>
              <a:t>2025</a:t>
            </a:r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1392A978-FD61-1303-7F0E-F108E511E040}"/>
              </a:ext>
            </a:extLst>
          </p:cNvPr>
          <p:cNvSpPr/>
          <p:nvPr/>
        </p:nvSpPr>
        <p:spPr>
          <a:xfrm>
            <a:off x="180208" y="2118619"/>
            <a:ext cx="2808312" cy="830997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GESTIÒN</a:t>
            </a:r>
          </a:p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ACADEMICA 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963A279-1F58-48A2-C7BC-A16E83D3CC58}"/>
              </a:ext>
            </a:extLst>
          </p:cNvPr>
          <p:cNvSpPr txBox="1"/>
          <p:nvPr/>
        </p:nvSpPr>
        <p:spPr>
          <a:xfrm>
            <a:off x="3440932" y="1423825"/>
            <a:ext cx="4999087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MX" dirty="0"/>
              <a:t>La intensidad horaria de los módulos o asignaturas es suficiente para  garantizar el aprendizaje</a:t>
            </a:r>
            <a:endParaRPr lang="es-CO" dirty="0"/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id="{6130FF69-07EC-B337-A4D5-23FCD75ABBE8}"/>
              </a:ext>
            </a:extLst>
          </p:cNvPr>
          <p:cNvSpPr/>
          <p:nvPr/>
        </p:nvSpPr>
        <p:spPr>
          <a:xfrm>
            <a:off x="1081003" y="4687280"/>
            <a:ext cx="847050" cy="80800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1BBEEE40-936F-5363-692B-5F8DADCF4450}"/>
              </a:ext>
            </a:extLst>
          </p:cNvPr>
          <p:cNvSpPr txBox="1"/>
          <p:nvPr/>
        </p:nvSpPr>
        <p:spPr>
          <a:xfrm>
            <a:off x="478856" y="5669329"/>
            <a:ext cx="2051345" cy="30777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400" dirty="0"/>
              <a:t>FORTALEZA </a:t>
            </a:r>
            <a:endParaRPr lang="es-CO" sz="1400" dirty="0"/>
          </a:p>
        </p:txBody>
      </p:sp>
    </p:spTree>
    <p:extLst>
      <p:ext uri="{BB962C8B-B14F-4D97-AF65-F5344CB8AC3E}">
        <p14:creationId xmlns:p14="http://schemas.microsoft.com/office/powerpoint/2010/main" val="269753826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Azul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ac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4360</TotalTime>
  <Words>3511</Words>
  <Application>Microsoft Office PowerPoint</Application>
  <PresentationFormat>Presentación en pantalla (4:3)</PresentationFormat>
  <Paragraphs>1187</Paragraphs>
  <Slides>44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44</vt:i4>
      </vt:variant>
    </vt:vector>
  </HeadingPairs>
  <TitlesOfParts>
    <vt:vector size="50" baseType="lpstr">
      <vt:lpstr>Arial</vt:lpstr>
      <vt:lpstr>Calibri</vt:lpstr>
      <vt:lpstr>Tempus Sans ITC</vt:lpstr>
      <vt:lpstr>Trebuchet MS</vt:lpstr>
      <vt:lpstr>Wingdings 3</vt:lpstr>
      <vt:lpstr>Faceta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VALORES INSTITUCIONALES</dc:title>
  <dc:creator>CALIDAD</dc:creator>
  <cp:lastModifiedBy>Gloria  Diaz Valencia</cp:lastModifiedBy>
  <cp:revision>383</cp:revision>
  <dcterms:created xsi:type="dcterms:W3CDTF">2013-06-27T21:13:29Z</dcterms:created>
  <dcterms:modified xsi:type="dcterms:W3CDTF">2025-12-12T19:55:48Z</dcterms:modified>
</cp:coreProperties>
</file>